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9"/>
  </p:notesMasterIdLst>
  <p:sldIdLst>
    <p:sldId id="327" r:id="rId3"/>
    <p:sldId id="328" r:id="rId4"/>
    <p:sldId id="329" r:id="rId5"/>
    <p:sldId id="260" r:id="rId6"/>
    <p:sldId id="262" r:id="rId7"/>
    <p:sldId id="261" r:id="rId8"/>
    <p:sldId id="263" r:id="rId9"/>
    <p:sldId id="264" r:id="rId10"/>
    <p:sldId id="267" r:id="rId11"/>
    <p:sldId id="265" r:id="rId12"/>
    <p:sldId id="266" r:id="rId13"/>
    <p:sldId id="268" r:id="rId14"/>
    <p:sldId id="269" r:id="rId15"/>
    <p:sldId id="270" r:id="rId16"/>
    <p:sldId id="271" r:id="rId17"/>
    <p:sldId id="277" r:id="rId18"/>
    <p:sldId id="278" r:id="rId19"/>
    <p:sldId id="279" r:id="rId20"/>
    <p:sldId id="280" r:id="rId21"/>
    <p:sldId id="281" r:id="rId22"/>
    <p:sldId id="274" r:id="rId23"/>
    <p:sldId id="276" r:id="rId24"/>
    <p:sldId id="282" r:id="rId25"/>
    <p:sldId id="273" r:id="rId26"/>
    <p:sldId id="272" r:id="rId27"/>
    <p:sldId id="359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1" d="100"/>
          <a:sy n="151" d="100"/>
        </p:scale>
        <p:origin x="654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Relationship Id="rId8" Type="http://schemas.openxmlformats.org/officeDocument/2006/relationships/slide" Target="slides/slide6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5-16T06:55:37.969" idx="1">
    <p:pos x="10" y="10"/>
    <p:text>RE-DO THIS SLIDE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B72F6-BF8B-40AB-A3B4-AA8992D1BEFB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62B03-C8C9-42FF-873A-99E14E7D8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88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BC20CBD-605D-45ED-A9AB-3793029A0FCE}" type="slidenum">
              <a:rPr lang="en-US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35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79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05517" y="34290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2980" name="Rectangle 3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82981" name="Rectangle 3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2982" name="Rectangle 3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156634" y="6105526"/>
            <a:ext cx="960967" cy="600075"/>
            <a:chOff x="2231" y="1211"/>
            <a:chExt cx="1820" cy="1433"/>
          </a:xfrm>
        </p:grpSpPr>
        <p:sp>
          <p:nvSpPr>
            <p:cNvPr id="82991" name="Freeform 47"/>
            <p:cNvSpPr>
              <a:spLocks/>
            </p:cNvSpPr>
            <p:nvPr/>
          </p:nvSpPr>
          <p:spPr bwMode="auto">
            <a:xfrm>
              <a:off x="2231" y="1697"/>
              <a:ext cx="1805" cy="947"/>
            </a:xfrm>
            <a:custGeom>
              <a:avLst/>
              <a:gdLst/>
              <a:ahLst/>
              <a:cxnLst>
                <a:cxn ang="0">
                  <a:pos x="1671" y="601"/>
                </a:cxn>
                <a:cxn ang="0">
                  <a:pos x="1487" y="751"/>
                </a:cxn>
                <a:cxn ang="0">
                  <a:pos x="1302" y="855"/>
                </a:cxn>
                <a:cxn ang="0">
                  <a:pos x="1133" y="918"/>
                </a:cxn>
                <a:cxn ang="0">
                  <a:pos x="999" y="944"/>
                </a:cxn>
                <a:cxn ang="0">
                  <a:pos x="920" y="940"/>
                </a:cxn>
                <a:cxn ang="0">
                  <a:pos x="995" y="914"/>
                </a:cxn>
                <a:cxn ang="0">
                  <a:pos x="1213" y="851"/>
                </a:cxn>
                <a:cxn ang="0">
                  <a:pos x="1393" y="746"/>
                </a:cxn>
                <a:cxn ang="0">
                  <a:pos x="1504" y="615"/>
                </a:cxn>
                <a:cxn ang="0">
                  <a:pos x="1510" y="474"/>
                </a:cxn>
                <a:cxn ang="0">
                  <a:pos x="1379" y="341"/>
                </a:cxn>
                <a:cxn ang="0">
                  <a:pos x="1079" y="234"/>
                </a:cxn>
                <a:cxn ang="0">
                  <a:pos x="966" y="252"/>
                </a:cxn>
                <a:cxn ang="0">
                  <a:pos x="929" y="341"/>
                </a:cxn>
                <a:cxn ang="0">
                  <a:pos x="989" y="419"/>
                </a:cxn>
                <a:cxn ang="0">
                  <a:pos x="1068" y="410"/>
                </a:cxn>
                <a:cxn ang="0">
                  <a:pos x="1099" y="355"/>
                </a:cxn>
                <a:cxn ang="0">
                  <a:pos x="1093" y="285"/>
                </a:cxn>
                <a:cxn ang="0">
                  <a:pos x="1128" y="317"/>
                </a:cxn>
                <a:cxn ang="0">
                  <a:pos x="1174" y="431"/>
                </a:cxn>
                <a:cxn ang="0">
                  <a:pos x="1183" y="554"/>
                </a:cxn>
                <a:cxn ang="0">
                  <a:pos x="1154" y="672"/>
                </a:cxn>
                <a:cxn ang="0">
                  <a:pos x="1088" y="770"/>
                </a:cxn>
                <a:cxn ang="0">
                  <a:pos x="989" y="834"/>
                </a:cxn>
                <a:cxn ang="0">
                  <a:pos x="865" y="851"/>
                </a:cxn>
                <a:cxn ang="0">
                  <a:pos x="768" y="824"/>
                </a:cxn>
                <a:cxn ang="0">
                  <a:pos x="683" y="764"/>
                </a:cxn>
                <a:cxn ang="0">
                  <a:pos x="619" y="678"/>
                </a:cxn>
                <a:cxn ang="0">
                  <a:pos x="583" y="572"/>
                </a:cxn>
                <a:cxn ang="0">
                  <a:pos x="584" y="453"/>
                </a:cxn>
                <a:cxn ang="0">
                  <a:pos x="630" y="331"/>
                </a:cxn>
                <a:cxn ang="0">
                  <a:pos x="530" y="385"/>
                </a:cxn>
                <a:cxn ang="0">
                  <a:pos x="413" y="510"/>
                </a:cxn>
                <a:cxn ang="0">
                  <a:pos x="322" y="654"/>
                </a:cxn>
                <a:cxn ang="0">
                  <a:pos x="183" y="688"/>
                </a:cxn>
                <a:cxn ang="0">
                  <a:pos x="216" y="614"/>
                </a:cxn>
                <a:cxn ang="0">
                  <a:pos x="257" y="540"/>
                </a:cxn>
                <a:cxn ang="0">
                  <a:pos x="306" y="465"/>
                </a:cxn>
                <a:cxn ang="0">
                  <a:pos x="370" y="391"/>
                </a:cxn>
                <a:cxn ang="0">
                  <a:pos x="450" y="315"/>
                </a:cxn>
                <a:cxn ang="0">
                  <a:pos x="551" y="237"/>
                </a:cxn>
                <a:cxn ang="0">
                  <a:pos x="454" y="256"/>
                </a:cxn>
                <a:cxn ang="0">
                  <a:pos x="380" y="322"/>
                </a:cxn>
                <a:cxn ang="0">
                  <a:pos x="308" y="401"/>
                </a:cxn>
                <a:cxn ang="0">
                  <a:pos x="244" y="488"/>
                </a:cxn>
                <a:cxn ang="0">
                  <a:pos x="188" y="578"/>
                </a:cxn>
                <a:cxn ang="0">
                  <a:pos x="143" y="666"/>
                </a:cxn>
                <a:cxn ang="0">
                  <a:pos x="16" y="677"/>
                </a:cxn>
                <a:cxn ang="0">
                  <a:pos x="107" y="489"/>
                </a:cxn>
                <a:cxn ang="0">
                  <a:pos x="219" y="326"/>
                </a:cxn>
                <a:cxn ang="0">
                  <a:pos x="352" y="190"/>
                </a:cxn>
                <a:cxn ang="0">
                  <a:pos x="509" y="87"/>
                </a:cxn>
                <a:cxn ang="0">
                  <a:pos x="694" y="23"/>
                </a:cxn>
                <a:cxn ang="0">
                  <a:pos x="909" y="0"/>
                </a:cxn>
                <a:cxn ang="0">
                  <a:pos x="1076" y="17"/>
                </a:cxn>
                <a:cxn ang="0">
                  <a:pos x="1221" y="54"/>
                </a:cxn>
                <a:cxn ang="0">
                  <a:pos x="1359" y="113"/>
                </a:cxn>
                <a:cxn ang="0">
                  <a:pos x="1492" y="187"/>
                </a:cxn>
                <a:cxn ang="0">
                  <a:pos x="1617" y="277"/>
                </a:cxn>
                <a:cxn ang="0">
                  <a:pos x="1736" y="379"/>
                </a:cxn>
              </a:cxnLst>
              <a:rect l="0" t="0" r="r" b="b"/>
              <a:pathLst>
                <a:path w="1805" h="947">
                  <a:moveTo>
                    <a:pt x="1804" y="444"/>
                  </a:moveTo>
                  <a:lnTo>
                    <a:pt x="1773" y="487"/>
                  </a:lnTo>
                  <a:lnTo>
                    <a:pt x="1739" y="527"/>
                  </a:lnTo>
                  <a:lnTo>
                    <a:pt x="1706" y="565"/>
                  </a:lnTo>
                  <a:lnTo>
                    <a:pt x="1671" y="601"/>
                  </a:lnTo>
                  <a:lnTo>
                    <a:pt x="1635" y="635"/>
                  </a:lnTo>
                  <a:lnTo>
                    <a:pt x="1599" y="667"/>
                  </a:lnTo>
                  <a:lnTo>
                    <a:pt x="1561" y="697"/>
                  </a:lnTo>
                  <a:lnTo>
                    <a:pt x="1525" y="724"/>
                  </a:lnTo>
                  <a:lnTo>
                    <a:pt x="1487" y="751"/>
                  </a:lnTo>
                  <a:lnTo>
                    <a:pt x="1449" y="776"/>
                  </a:lnTo>
                  <a:lnTo>
                    <a:pt x="1412" y="798"/>
                  </a:lnTo>
                  <a:lnTo>
                    <a:pt x="1374" y="818"/>
                  </a:lnTo>
                  <a:lnTo>
                    <a:pt x="1338" y="837"/>
                  </a:lnTo>
                  <a:lnTo>
                    <a:pt x="1302" y="855"/>
                  </a:lnTo>
                  <a:lnTo>
                    <a:pt x="1265" y="871"/>
                  </a:lnTo>
                  <a:lnTo>
                    <a:pt x="1231" y="885"/>
                  </a:lnTo>
                  <a:lnTo>
                    <a:pt x="1196" y="898"/>
                  </a:lnTo>
                  <a:lnTo>
                    <a:pt x="1164" y="908"/>
                  </a:lnTo>
                  <a:lnTo>
                    <a:pt x="1133" y="918"/>
                  </a:lnTo>
                  <a:lnTo>
                    <a:pt x="1103" y="925"/>
                  </a:lnTo>
                  <a:lnTo>
                    <a:pt x="1074" y="933"/>
                  </a:lnTo>
                  <a:lnTo>
                    <a:pt x="1047" y="937"/>
                  </a:lnTo>
                  <a:lnTo>
                    <a:pt x="1022" y="942"/>
                  </a:lnTo>
                  <a:lnTo>
                    <a:pt x="999" y="944"/>
                  </a:lnTo>
                  <a:lnTo>
                    <a:pt x="979" y="946"/>
                  </a:lnTo>
                  <a:lnTo>
                    <a:pt x="960" y="946"/>
                  </a:lnTo>
                  <a:lnTo>
                    <a:pt x="944" y="945"/>
                  </a:lnTo>
                  <a:lnTo>
                    <a:pt x="931" y="943"/>
                  </a:lnTo>
                  <a:lnTo>
                    <a:pt x="920" y="940"/>
                  </a:lnTo>
                  <a:lnTo>
                    <a:pt x="912" y="935"/>
                  </a:lnTo>
                  <a:lnTo>
                    <a:pt x="907" y="930"/>
                  </a:lnTo>
                  <a:lnTo>
                    <a:pt x="905" y="923"/>
                  </a:lnTo>
                  <a:lnTo>
                    <a:pt x="951" y="920"/>
                  </a:lnTo>
                  <a:lnTo>
                    <a:pt x="995" y="914"/>
                  </a:lnTo>
                  <a:lnTo>
                    <a:pt x="1040" y="905"/>
                  </a:lnTo>
                  <a:lnTo>
                    <a:pt x="1085" y="896"/>
                  </a:lnTo>
                  <a:lnTo>
                    <a:pt x="1129" y="883"/>
                  </a:lnTo>
                  <a:lnTo>
                    <a:pt x="1172" y="867"/>
                  </a:lnTo>
                  <a:lnTo>
                    <a:pt x="1213" y="851"/>
                  </a:lnTo>
                  <a:lnTo>
                    <a:pt x="1253" y="832"/>
                  </a:lnTo>
                  <a:lnTo>
                    <a:pt x="1292" y="813"/>
                  </a:lnTo>
                  <a:lnTo>
                    <a:pt x="1329" y="792"/>
                  </a:lnTo>
                  <a:lnTo>
                    <a:pt x="1362" y="769"/>
                  </a:lnTo>
                  <a:lnTo>
                    <a:pt x="1393" y="746"/>
                  </a:lnTo>
                  <a:lnTo>
                    <a:pt x="1422" y="720"/>
                  </a:lnTo>
                  <a:lnTo>
                    <a:pt x="1448" y="695"/>
                  </a:lnTo>
                  <a:lnTo>
                    <a:pt x="1471" y="669"/>
                  </a:lnTo>
                  <a:lnTo>
                    <a:pt x="1490" y="641"/>
                  </a:lnTo>
                  <a:lnTo>
                    <a:pt x="1504" y="615"/>
                  </a:lnTo>
                  <a:lnTo>
                    <a:pt x="1515" y="587"/>
                  </a:lnTo>
                  <a:lnTo>
                    <a:pt x="1521" y="558"/>
                  </a:lnTo>
                  <a:lnTo>
                    <a:pt x="1523" y="530"/>
                  </a:lnTo>
                  <a:lnTo>
                    <a:pt x="1520" y="502"/>
                  </a:lnTo>
                  <a:lnTo>
                    <a:pt x="1510" y="474"/>
                  </a:lnTo>
                  <a:lnTo>
                    <a:pt x="1497" y="446"/>
                  </a:lnTo>
                  <a:lnTo>
                    <a:pt x="1476" y="419"/>
                  </a:lnTo>
                  <a:lnTo>
                    <a:pt x="1450" y="393"/>
                  </a:lnTo>
                  <a:lnTo>
                    <a:pt x="1418" y="367"/>
                  </a:lnTo>
                  <a:lnTo>
                    <a:pt x="1379" y="341"/>
                  </a:lnTo>
                  <a:lnTo>
                    <a:pt x="1335" y="318"/>
                  </a:lnTo>
                  <a:lnTo>
                    <a:pt x="1282" y="295"/>
                  </a:lnTo>
                  <a:lnTo>
                    <a:pt x="1222" y="273"/>
                  </a:lnTo>
                  <a:lnTo>
                    <a:pt x="1155" y="252"/>
                  </a:lnTo>
                  <a:lnTo>
                    <a:pt x="1079" y="234"/>
                  </a:lnTo>
                  <a:lnTo>
                    <a:pt x="1051" y="229"/>
                  </a:lnTo>
                  <a:lnTo>
                    <a:pt x="1026" y="228"/>
                  </a:lnTo>
                  <a:lnTo>
                    <a:pt x="1003" y="232"/>
                  </a:lnTo>
                  <a:lnTo>
                    <a:pt x="984" y="240"/>
                  </a:lnTo>
                  <a:lnTo>
                    <a:pt x="966" y="252"/>
                  </a:lnTo>
                  <a:lnTo>
                    <a:pt x="952" y="267"/>
                  </a:lnTo>
                  <a:lnTo>
                    <a:pt x="941" y="285"/>
                  </a:lnTo>
                  <a:lnTo>
                    <a:pt x="933" y="303"/>
                  </a:lnTo>
                  <a:lnTo>
                    <a:pt x="929" y="323"/>
                  </a:lnTo>
                  <a:lnTo>
                    <a:pt x="929" y="341"/>
                  </a:lnTo>
                  <a:lnTo>
                    <a:pt x="932" y="360"/>
                  </a:lnTo>
                  <a:lnTo>
                    <a:pt x="940" y="379"/>
                  </a:lnTo>
                  <a:lnTo>
                    <a:pt x="952" y="395"/>
                  </a:lnTo>
                  <a:lnTo>
                    <a:pt x="968" y="408"/>
                  </a:lnTo>
                  <a:lnTo>
                    <a:pt x="989" y="419"/>
                  </a:lnTo>
                  <a:lnTo>
                    <a:pt x="1014" y="426"/>
                  </a:lnTo>
                  <a:lnTo>
                    <a:pt x="1030" y="424"/>
                  </a:lnTo>
                  <a:lnTo>
                    <a:pt x="1044" y="421"/>
                  </a:lnTo>
                  <a:lnTo>
                    <a:pt x="1056" y="417"/>
                  </a:lnTo>
                  <a:lnTo>
                    <a:pt x="1068" y="410"/>
                  </a:lnTo>
                  <a:lnTo>
                    <a:pt x="1077" y="401"/>
                  </a:lnTo>
                  <a:lnTo>
                    <a:pt x="1085" y="391"/>
                  </a:lnTo>
                  <a:lnTo>
                    <a:pt x="1091" y="380"/>
                  </a:lnTo>
                  <a:lnTo>
                    <a:pt x="1097" y="368"/>
                  </a:lnTo>
                  <a:lnTo>
                    <a:pt x="1099" y="355"/>
                  </a:lnTo>
                  <a:lnTo>
                    <a:pt x="1101" y="342"/>
                  </a:lnTo>
                  <a:lnTo>
                    <a:pt x="1102" y="329"/>
                  </a:lnTo>
                  <a:lnTo>
                    <a:pt x="1101" y="314"/>
                  </a:lnTo>
                  <a:lnTo>
                    <a:pt x="1098" y="299"/>
                  </a:lnTo>
                  <a:lnTo>
                    <a:pt x="1093" y="285"/>
                  </a:lnTo>
                  <a:lnTo>
                    <a:pt x="1087" y="271"/>
                  </a:lnTo>
                  <a:lnTo>
                    <a:pt x="1080" y="257"/>
                  </a:lnTo>
                  <a:lnTo>
                    <a:pt x="1098" y="276"/>
                  </a:lnTo>
                  <a:lnTo>
                    <a:pt x="1113" y="296"/>
                  </a:lnTo>
                  <a:lnTo>
                    <a:pt x="1128" y="317"/>
                  </a:lnTo>
                  <a:lnTo>
                    <a:pt x="1140" y="338"/>
                  </a:lnTo>
                  <a:lnTo>
                    <a:pt x="1151" y="360"/>
                  </a:lnTo>
                  <a:lnTo>
                    <a:pt x="1161" y="384"/>
                  </a:lnTo>
                  <a:lnTo>
                    <a:pt x="1169" y="407"/>
                  </a:lnTo>
                  <a:lnTo>
                    <a:pt x="1174" y="431"/>
                  </a:lnTo>
                  <a:lnTo>
                    <a:pt x="1179" y="456"/>
                  </a:lnTo>
                  <a:lnTo>
                    <a:pt x="1182" y="480"/>
                  </a:lnTo>
                  <a:lnTo>
                    <a:pt x="1184" y="505"/>
                  </a:lnTo>
                  <a:lnTo>
                    <a:pt x="1184" y="529"/>
                  </a:lnTo>
                  <a:lnTo>
                    <a:pt x="1183" y="554"/>
                  </a:lnTo>
                  <a:lnTo>
                    <a:pt x="1180" y="579"/>
                  </a:lnTo>
                  <a:lnTo>
                    <a:pt x="1175" y="604"/>
                  </a:lnTo>
                  <a:lnTo>
                    <a:pt x="1170" y="626"/>
                  </a:lnTo>
                  <a:lnTo>
                    <a:pt x="1163" y="650"/>
                  </a:lnTo>
                  <a:lnTo>
                    <a:pt x="1154" y="672"/>
                  </a:lnTo>
                  <a:lnTo>
                    <a:pt x="1144" y="694"/>
                  </a:lnTo>
                  <a:lnTo>
                    <a:pt x="1132" y="714"/>
                  </a:lnTo>
                  <a:lnTo>
                    <a:pt x="1119" y="734"/>
                  </a:lnTo>
                  <a:lnTo>
                    <a:pt x="1105" y="753"/>
                  </a:lnTo>
                  <a:lnTo>
                    <a:pt x="1088" y="770"/>
                  </a:lnTo>
                  <a:lnTo>
                    <a:pt x="1071" y="786"/>
                  </a:lnTo>
                  <a:lnTo>
                    <a:pt x="1053" y="801"/>
                  </a:lnTo>
                  <a:lnTo>
                    <a:pt x="1033" y="813"/>
                  </a:lnTo>
                  <a:lnTo>
                    <a:pt x="1011" y="825"/>
                  </a:lnTo>
                  <a:lnTo>
                    <a:pt x="989" y="834"/>
                  </a:lnTo>
                  <a:lnTo>
                    <a:pt x="965" y="841"/>
                  </a:lnTo>
                  <a:lnTo>
                    <a:pt x="940" y="847"/>
                  </a:lnTo>
                  <a:lnTo>
                    <a:pt x="913" y="851"/>
                  </a:lnTo>
                  <a:lnTo>
                    <a:pt x="885" y="852"/>
                  </a:lnTo>
                  <a:lnTo>
                    <a:pt x="865" y="851"/>
                  </a:lnTo>
                  <a:lnTo>
                    <a:pt x="845" y="849"/>
                  </a:lnTo>
                  <a:lnTo>
                    <a:pt x="825" y="845"/>
                  </a:lnTo>
                  <a:lnTo>
                    <a:pt x="806" y="839"/>
                  </a:lnTo>
                  <a:lnTo>
                    <a:pt x="786" y="832"/>
                  </a:lnTo>
                  <a:lnTo>
                    <a:pt x="768" y="824"/>
                  </a:lnTo>
                  <a:lnTo>
                    <a:pt x="750" y="814"/>
                  </a:lnTo>
                  <a:lnTo>
                    <a:pt x="732" y="804"/>
                  </a:lnTo>
                  <a:lnTo>
                    <a:pt x="714" y="792"/>
                  </a:lnTo>
                  <a:lnTo>
                    <a:pt x="698" y="779"/>
                  </a:lnTo>
                  <a:lnTo>
                    <a:pt x="683" y="764"/>
                  </a:lnTo>
                  <a:lnTo>
                    <a:pt x="668" y="748"/>
                  </a:lnTo>
                  <a:lnTo>
                    <a:pt x="654" y="731"/>
                  </a:lnTo>
                  <a:lnTo>
                    <a:pt x="641" y="714"/>
                  </a:lnTo>
                  <a:lnTo>
                    <a:pt x="630" y="697"/>
                  </a:lnTo>
                  <a:lnTo>
                    <a:pt x="619" y="678"/>
                  </a:lnTo>
                  <a:lnTo>
                    <a:pt x="609" y="657"/>
                  </a:lnTo>
                  <a:lnTo>
                    <a:pt x="601" y="637"/>
                  </a:lnTo>
                  <a:lnTo>
                    <a:pt x="593" y="615"/>
                  </a:lnTo>
                  <a:lnTo>
                    <a:pt x="588" y="594"/>
                  </a:lnTo>
                  <a:lnTo>
                    <a:pt x="583" y="572"/>
                  </a:lnTo>
                  <a:lnTo>
                    <a:pt x="580" y="549"/>
                  </a:lnTo>
                  <a:lnTo>
                    <a:pt x="579" y="525"/>
                  </a:lnTo>
                  <a:lnTo>
                    <a:pt x="579" y="502"/>
                  </a:lnTo>
                  <a:lnTo>
                    <a:pt x="581" y="478"/>
                  </a:lnTo>
                  <a:lnTo>
                    <a:pt x="584" y="453"/>
                  </a:lnTo>
                  <a:lnTo>
                    <a:pt x="589" y="429"/>
                  </a:lnTo>
                  <a:lnTo>
                    <a:pt x="597" y="405"/>
                  </a:lnTo>
                  <a:lnTo>
                    <a:pt x="606" y="380"/>
                  </a:lnTo>
                  <a:lnTo>
                    <a:pt x="617" y="355"/>
                  </a:lnTo>
                  <a:lnTo>
                    <a:pt x="630" y="331"/>
                  </a:lnTo>
                  <a:lnTo>
                    <a:pt x="644" y="306"/>
                  </a:lnTo>
                  <a:lnTo>
                    <a:pt x="614" y="324"/>
                  </a:lnTo>
                  <a:lnTo>
                    <a:pt x="585" y="343"/>
                  </a:lnTo>
                  <a:lnTo>
                    <a:pt x="556" y="363"/>
                  </a:lnTo>
                  <a:lnTo>
                    <a:pt x="530" y="385"/>
                  </a:lnTo>
                  <a:lnTo>
                    <a:pt x="504" y="408"/>
                  </a:lnTo>
                  <a:lnTo>
                    <a:pt x="479" y="431"/>
                  </a:lnTo>
                  <a:lnTo>
                    <a:pt x="456" y="456"/>
                  </a:lnTo>
                  <a:lnTo>
                    <a:pt x="435" y="482"/>
                  </a:lnTo>
                  <a:lnTo>
                    <a:pt x="413" y="510"/>
                  </a:lnTo>
                  <a:lnTo>
                    <a:pt x="393" y="536"/>
                  </a:lnTo>
                  <a:lnTo>
                    <a:pt x="374" y="565"/>
                  </a:lnTo>
                  <a:lnTo>
                    <a:pt x="356" y="594"/>
                  </a:lnTo>
                  <a:lnTo>
                    <a:pt x="339" y="624"/>
                  </a:lnTo>
                  <a:lnTo>
                    <a:pt x="322" y="654"/>
                  </a:lnTo>
                  <a:lnTo>
                    <a:pt x="306" y="685"/>
                  </a:lnTo>
                  <a:lnTo>
                    <a:pt x="291" y="716"/>
                  </a:lnTo>
                  <a:lnTo>
                    <a:pt x="170" y="716"/>
                  </a:lnTo>
                  <a:lnTo>
                    <a:pt x="177" y="702"/>
                  </a:lnTo>
                  <a:lnTo>
                    <a:pt x="183" y="688"/>
                  </a:lnTo>
                  <a:lnTo>
                    <a:pt x="189" y="672"/>
                  </a:lnTo>
                  <a:lnTo>
                    <a:pt x="196" y="657"/>
                  </a:lnTo>
                  <a:lnTo>
                    <a:pt x="203" y="643"/>
                  </a:lnTo>
                  <a:lnTo>
                    <a:pt x="209" y="628"/>
                  </a:lnTo>
                  <a:lnTo>
                    <a:pt x="216" y="614"/>
                  </a:lnTo>
                  <a:lnTo>
                    <a:pt x="224" y="599"/>
                  </a:lnTo>
                  <a:lnTo>
                    <a:pt x="232" y="585"/>
                  </a:lnTo>
                  <a:lnTo>
                    <a:pt x="240" y="569"/>
                  </a:lnTo>
                  <a:lnTo>
                    <a:pt x="248" y="554"/>
                  </a:lnTo>
                  <a:lnTo>
                    <a:pt x="257" y="540"/>
                  </a:lnTo>
                  <a:lnTo>
                    <a:pt x="266" y="525"/>
                  </a:lnTo>
                  <a:lnTo>
                    <a:pt x="275" y="510"/>
                  </a:lnTo>
                  <a:lnTo>
                    <a:pt x="284" y="496"/>
                  </a:lnTo>
                  <a:lnTo>
                    <a:pt x="295" y="481"/>
                  </a:lnTo>
                  <a:lnTo>
                    <a:pt x="306" y="465"/>
                  </a:lnTo>
                  <a:lnTo>
                    <a:pt x="318" y="451"/>
                  </a:lnTo>
                  <a:lnTo>
                    <a:pt x="330" y="435"/>
                  </a:lnTo>
                  <a:lnTo>
                    <a:pt x="343" y="421"/>
                  </a:lnTo>
                  <a:lnTo>
                    <a:pt x="356" y="406"/>
                  </a:lnTo>
                  <a:lnTo>
                    <a:pt x="370" y="391"/>
                  </a:lnTo>
                  <a:lnTo>
                    <a:pt x="385" y="376"/>
                  </a:lnTo>
                  <a:lnTo>
                    <a:pt x="400" y="360"/>
                  </a:lnTo>
                  <a:lnTo>
                    <a:pt x="416" y="345"/>
                  </a:lnTo>
                  <a:lnTo>
                    <a:pt x="433" y="330"/>
                  </a:lnTo>
                  <a:lnTo>
                    <a:pt x="450" y="315"/>
                  </a:lnTo>
                  <a:lnTo>
                    <a:pt x="468" y="299"/>
                  </a:lnTo>
                  <a:lnTo>
                    <a:pt x="487" y="283"/>
                  </a:lnTo>
                  <a:lnTo>
                    <a:pt x="507" y="268"/>
                  </a:lnTo>
                  <a:lnTo>
                    <a:pt x="529" y="252"/>
                  </a:lnTo>
                  <a:lnTo>
                    <a:pt x="551" y="237"/>
                  </a:lnTo>
                  <a:lnTo>
                    <a:pt x="515" y="216"/>
                  </a:lnTo>
                  <a:lnTo>
                    <a:pt x="500" y="225"/>
                  </a:lnTo>
                  <a:lnTo>
                    <a:pt x="484" y="235"/>
                  </a:lnTo>
                  <a:lnTo>
                    <a:pt x="469" y="245"/>
                  </a:lnTo>
                  <a:lnTo>
                    <a:pt x="454" y="256"/>
                  </a:lnTo>
                  <a:lnTo>
                    <a:pt x="440" y="268"/>
                  </a:lnTo>
                  <a:lnTo>
                    <a:pt x="425" y="281"/>
                  </a:lnTo>
                  <a:lnTo>
                    <a:pt x="409" y="294"/>
                  </a:lnTo>
                  <a:lnTo>
                    <a:pt x="395" y="308"/>
                  </a:lnTo>
                  <a:lnTo>
                    <a:pt x="380" y="322"/>
                  </a:lnTo>
                  <a:lnTo>
                    <a:pt x="365" y="336"/>
                  </a:lnTo>
                  <a:lnTo>
                    <a:pt x="351" y="352"/>
                  </a:lnTo>
                  <a:lnTo>
                    <a:pt x="336" y="368"/>
                  </a:lnTo>
                  <a:lnTo>
                    <a:pt x="322" y="384"/>
                  </a:lnTo>
                  <a:lnTo>
                    <a:pt x="308" y="401"/>
                  </a:lnTo>
                  <a:lnTo>
                    <a:pt x="295" y="418"/>
                  </a:lnTo>
                  <a:lnTo>
                    <a:pt x="282" y="434"/>
                  </a:lnTo>
                  <a:lnTo>
                    <a:pt x="269" y="452"/>
                  </a:lnTo>
                  <a:lnTo>
                    <a:pt x="257" y="470"/>
                  </a:lnTo>
                  <a:lnTo>
                    <a:pt x="244" y="488"/>
                  </a:lnTo>
                  <a:lnTo>
                    <a:pt x="232" y="505"/>
                  </a:lnTo>
                  <a:lnTo>
                    <a:pt x="220" y="523"/>
                  </a:lnTo>
                  <a:lnTo>
                    <a:pt x="209" y="541"/>
                  </a:lnTo>
                  <a:lnTo>
                    <a:pt x="198" y="559"/>
                  </a:lnTo>
                  <a:lnTo>
                    <a:pt x="188" y="578"/>
                  </a:lnTo>
                  <a:lnTo>
                    <a:pt x="178" y="596"/>
                  </a:lnTo>
                  <a:lnTo>
                    <a:pt x="169" y="614"/>
                  </a:lnTo>
                  <a:lnTo>
                    <a:pt x="159" y="631"/>
                  </a:lnTo>
                  <a:lnTo>
                    <a:pt x="151" y="649"/>
                  </a:lnTo>
                  <a:lnTo>
                    <a:pt x="143" y="666"/>
                  </a:lnTo>
                  <a:lnTo>
                    <a:pt x="136" y="683"/>
                  </a:lnTo>
                  <a:lnTo>
                    <a:pt x="129" y="700"/>
                  </a:lnTo>
                  <a:lnTo>
                    <a:pt x="124" y="716"/>
                  </a:lnTo>
                  <a:lnTo>
                    <a:pt x="0" y="716"/>
                  </a:lnTo>
                  <a:lnTo>
                    <a:pt x="16" y="677"/>
                  </a:lnTo>
                  <a:lnTo>
                    <a:pt x="33" y="637"/>
                  </a:lnTo>
                  <a:lnTo>
                    <a:pt x="50" y="599"/>
                  </a:lnTo>
                  <a:lnTo>
                    <a:pt x="69" y="561"/>
                  </a:lnTo>
                  <a:lnTo>
                    <a:pt x="88" y="525"/>
                  </a:lnTo>
                  <a:lnTo>
                    <a:pt x="107" y="489"/>
                  </a:lnTo>
                  <a:lnTo>
                    <a:pt x="128" y="454"/>
                  </a:lnTo>
                  <a:lnTo>
                    <a:pt x="149" y="421"/>
                  </a:lnTo>
                  <a:lnTo>
                    <a:pt x="171" y="388"/>
                  </a:lnTo>
                  <a:lnTo>
                    <a:pt x="194" y="356"/>
                  </a:lnTo>
                  <a:lnTo>
                    <a:pt x="219" y="326"/>
                  </a:lnTo>
                  <a:lnTo>
                    <a:pt x="243" y="296"/>
                  </a:lnTo>
                  <a:lnTo>
                    <a:pt x="269" y="267"/>
                  </a:lnTo>
                  <a:lnTo>
                    <a:pt x="295" y="240"/>
                  </a:lnTo>
                  <a:lnTo>
                    <a:pt x="323" y="215"/>
                  </a:lnTo>
                  <a:lnTo>
                    <a:pt x="352" y="190"/>
                  </a:lnTo>
                  <a:lnTo>
                    <a:pt x="381" y="166"/>
                  </a:lnTo>
                  <a:lnTo>
                    <a:pt x="412" y="145"/>
                  </a:lnTo>
                  <a:lnTo>
                    <a:pt x="444" y="124"/>
                  </a:lnTo>
                  <a:lnTo>
                    <a:pt x="476" y="105"/>
                  </a:lnTo>
                  <a:lnTo>
                    <a:pt x="509" y="87"/>
                  </a:lnTo>
                  <a:lnTo>
                    <a:pt x="544" y="71"/>
                  </a:lnTo>
                  <a:lnTo>
                    <a:pt x="581" y="56"/>
                  </a:lnTo>
                  <a:lnTo>
                    <a:pt x="617" y="44"/>
                  </a:lnTo>
                  <a:lnTo>
                    <a:pt x="655" y="33"/>
                  </a:lnTo>
                  <a:lnTo>
                    <a:pt x="694" y="23"/>
                  </a:lnTo>
                  <a:lnTo>
                    <a:pt x="735" y="15"/>
                  </a:lnTo>
                  <a:lnTo>
                    <a:pt x="777" y="9"/>
                  </a:lnTo>
                  <a:lnTo>
                    <a:pt x="819" y="4"/>
                  </a:lnTo>
                  <a:lnTo>
                    <a:pt x="863" y="1"/>
                  </a:lnTo>
                  <a:lnTo>
                    <a:pt x="909" y="0"/>
                  </a:lnTo>
                  <a:lnTo>
                    <a:pt x="956" y="2"/>
                  </a:lnTo>
                  <a:lnTo>
                    <a:pt x="986" y="4"/>
                  </a:lnTo>
                  <a:lnTo>
                    <a:pt x="1016" y="7"/>
                  </a:lnTo>
                  <a:lnTo>
                    <a:pt x="1046" y="12"/>
                  </a:lnTo>
                  <a:lnTo>
                    <a:pt x="1076" y="17"/>
                  </a:lnTo>
                  <a:lnTo>
                    <a:pt x="1106" y="23"/>
                  </a:lnTo>
                  <a:lnTo>
                    <a:pt x="1135" y="30"/>
                  </a:lnTo>
                  <a:lnTo>
                    <a:pt x="1164" y="38"/>
                  </a:lnTo>
                  <a:lnTo>
                    <a:pt x="1192" y="46"/>
                  </a:lnTo>
                  <a:lnTo>
                    <a:pt x="1221" y="54"/>
                  </a:lnTo>
                  <a:lnTo>
                    <a:pt x="1249" y="65"/>
                  </a:lnTo>
                  <a:lnTo>
                    <a:pt x="1278" y="75"/>
                  </a:lnTo>
                  <a:lnTo>
                    <a:pt x="1305" y="87"/>
                  </a:lnTo>
                  <a:lnTo>
                    <a:pt x="1333" y="100"/>
                  </a:lnTo>
                  <a:lnTo>
                    <a:pt x="1359" y="113"/>
                  </a:lnTo>
                  <a:lnTo>
                    <a:pt x="1387" y="127"/>
                  </a:lnTo>
                  <a:lnTo>
                    <a:pt x="1413" y="141"/>
                  </a:lnTo>
                  <a:lnTo>
                    <a:pt x="1440" y="156"/>
                  </a:lnTo>
                  <a:lnTo>
                    <a:pt x="1466" y="171"/>
                  </a:lnTo>
                  <a:lnTo>
                    <a:pt x="1492" y="187"/>
                  </a:lnTo>
                  <a:lnTo>
                    <a:pt x="1518" y="205"/>
                  </a:lnTo>
                  <a:lnTo>
                    <a:pt x="1542" y="223"/>
                  </a:lnTo>
                  <a:lnTo>
                    <a:pt x="1568" y="239"/>
                  </a:lnTo>
                  <a:lnTo>
                    <a:pt x="1592" y="258"/>
                  </a:lnTo>
                  <a:lnTo>
                    <a:pt x="1617" y="277"/>
                  </a:lnTo>
                  <a:lnTo>
                    <a:pt x="1641" y="297"/>
                  </a:lnTo>
                  <a:lnTo>
                    <a:pt x="1665" y="317"/>
                  </a:lnTo>
                  <a:lnTo>
                    <a:pt x="1690" y="336"/>
                  </a:lnTo>
                  <a:lnTo>
                    <a:pt x="1713" y="358"/>
                  </a:lnTo>
                  <a:lnTo>
                    <a:pt x="1736" y="379"/>
                  </a:lnTo>
                  <a:lnTo>
                    <a:pt x="1759" y="400"/>
                  </a:lnTo>
                  <a:lnTo>
                    <a:pt x="1782" y="423"/>
                  </a:lnTo>
                  <a:lnTo>
                    <a:pt x="1804" y="444"/>
                  </a:lnTo>
                </a:path>
              </a:pathLst>
            </a:custGeom>
            <a:solidFill>
              <a:schemeClr val="bg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28398" dir="3806097" algn="ctr" rotWithShape="0">
                <a:schemeClr val="bg2"/>
              </a:outerShdw>
            </a:effec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82992" name="Freeform 48"/>
            <p:cNvSpPr>
              <a:spLocks/>
            </p:cNvSpPr>
            <p:nvPr/>
          </p:nvSpPr>
          <p:spPr bwMode="auto">
            <a:xfrm>
              <a:off x="2786" y="1211"/>
              <a:ext cx="1265" cy="827"/>
            </a:xfrm>
            <a:custGeom>
              <a:avLst/>
              <a:gdLst/>
              <a:ahLst/>
              <a:cxnLst>
                <a:cxn ang="0">
                  <a:pos x="1263" y="0"/>
                </a:cxn>
                <a:cxn ang="0">
                  <a:pos x="1091" y="8"/>
                </a:cxn>
                <a:cxn ang="0">
                  <a:pos x="936" y="25"/>
                </a:cxn>
                <a:cxn ang="0">
                  <a:pos x="795" y="47"/>
                </a:cxn>
                <a:cxn ang="0">
                  <a:pos x="668" y="76"/>
                </a:cxn>
                <a:cxn ang="0">
                  <a:pos x="554" y="110"/>
                </a:cxn>
                <a:cxn ang="0">
                  <a:pos x="453" y="146"/>
                </a:cxn>
                <a:cxn ang="0">
                  <a:pos x="364" y="185"/>
                </a:cxn>
                <a:cxn ang="0">
                  <a:pos x="288" y="224"/>
                </a:cxn>
                <a:cxn ang="0">
                  <a:pos x="220" y="265"/>
                </a:cxn>
                <a:cxn ang="0">
                  <a:pos x="165" y="304"/>
                </a:cxn>
                <a:cxn ang="0">
                  <a:pos x="117" y="341"/>
                </a:cxn>
                <a:cxn ang="0">
                  <a:pos x="79" y="375"/>
                </a:cxn>
                <a:cxn ang="0">
                  <a:pos x="49" y="405"/>
                </a:cxn>
                <a:cxn ang="0">
                  <a:pos x="26" y="429"/>
                </a:cxn>
                <a:cxn ang="0">
                  <a:pos x="10" y="447"/>
                </a:cxn>
                <a:cxn ang="0">
                  <a:pos x="0" y="457"/>
                </a:cxn>
                <a:cxn ang="0">
                  <a:pos x="19" y="454"/>
                </a:cxn>
                <a:cxn ang="0">
                  <a:pos x="50" y="449"/>
                </a:cxn>
                <a:cxn ang="0">
                  <a:pos x="91" y="441"/>
                </a:cxn>
                <a:cxn ang="0">
                  <a:pos x="143" y="432"/>
                </a:cxn>
                <a:cxn ang="0">
                  <a:pos x="204" y="422"/>
                </a:cxn>
                <a:cxn ang="0">
                  <a:pos x="275" y="417"/>
                </a:cxn>
                <a:cxn ang="0">
                  <a:pos x="352" y="414"/>
                </a:cxn>
                <a:cxn ang="0">
                  <a:pos x="438" y="417"/>
                </a:cxn>
                <a:cxn ang="0">
                  <a:pos x="529" y="427"/>
                </a:cxn>
                <a:cxn ang="0">
                  <a:pos x="624" y="446"/>
                </a:cxn>
                <a:cxn ang="0">
                  <a:pos x="725" y="475"/>
                </a:cxn>
                <a:cxn ang="0">
                  <a:pos x="829" y="516"/>
                </a:cxn>
                <a:cxn ang="0">
                  <a:pos x="936" y="569"/>
                </a:cxn>
                <a:cxn ang="0">
                  <a:pos x="1045" y="637"/>
                </a:cxn>
                <a:cxn ang="0">
                  <a:pos x="1155" y="723"/>
                </a:cxn>
                <a:cxn ang="0">
                  <a:pos x="1264" y="826"/>
                </a:cxn>
              </a:cxnLst>
              <a:rect l="0" t="0" r="r" b="b"/>
              <a:pathLst>
                <a:path w="1265" h="827">
                  <a:moveTo>
                    <a:pt x="1264" y="826"/>
                  </a:moveTo>
                  <a:lnTo>
                    <a:pt x="1263" y="0"/>
                  </a:lnTo>
                  <a:lnTo>
                    <a:pt x="1176" y="3"/>
                  </a:lnTo>
                  <a:lnTo>
                    <a:pt x="1091" y="8"/>
                  </a:lnTo>
                  <a:lnTo>
                    <a:pt x="1012" y="16"/>
                  </a:lnTo>
                  <a:lnTo>
                    <a:pt x="936" y="25"/>
                  </a:lnTo>
                  <a:lnTo>
                    <a:pt x="863" y="35"/>
                  </a:lnTo>
                  <a:lnTo>
                    <a:pt x="795" y="47"/>
                  </a:lnTo>
                  <a:lnTo>
                    <a:pt x="729" y="61"/>
                  </a:lnTo>
                  <a:lnTo>
                    <a:pt x="668" y="76"/>
                  </a:lnTo>
                  <a:lnTo>
                    <a:pt x="609" y="92"/>
                  </a:lnTo>
                  <a:lnTo>
                    <a:pt x="554" y="110"/>
                  </a:lnTo>
                  <a:lnTo>
                    <a:pt x="502" y="127"/>
                  </a:lnTo>
                  <a:lnTo>
                    <a:pt x="453" y="146"/>
                  </a:lnTo>
                  <a:lnTo>
                    <a:pt x="407" y="165"/>
                  </a:lnTo>
                  <a:lnTo>
                    <a:pt x="364" y="185"/>
                  </a:lnTo>
                  <a:lnTo>
                    <a:pt x="324" y="205"/>
                  </a:lnTo>
                  <a:lnTo>
                    <a:pt x="288" y="224"/>
                  </a:lnTo>
                  <a:lnTo>
                    <a:pt x="252" y="245"/>
                  </a:lnTo>
                  <a:lnTo>
                    <a:pt x="220" y="265"/>
                  </a:lnTo>
                  <a:lnTo>
                    <a:pt x="191" y="285"/>
                  </a:lnTo>
                  <a:lnTo>
                    <a:pt x="165" y="304"/>
                  </a:lnTo>
                  <a:lnTo>
                    <a:pt x="140" y="323"/>
                  </a:lnTo>
                  <a:lnTo>
                    <a:pt x="117" y="341"/>
                  </a:lnTo>
                  <a:lnTo>
                    <a:pt x="97" y="359"/>
                  </a:lnTo>
                  <a:lnTo>
                    <a:pt x="79" y="375"/>
                  </a:lnTo>
                  <a:lnTo>
                    <a:pt x="63" y="390"/>
                  </a:lnTo>
                  <a:lnTo>
                    <a:pt x="49" y="405"/>
                  </a:lnTo>
                  <a:lnTo>
                    <a:pt x="37" y="417"/>
                  </a:lnTo>
                  <a:lnTo>
                    <a:pt x="26" y="429"/>
                  </a:lnTo>
                  <a:lnTo>
                    <a:pt x="18" y="439"/>
                  </a:lnTo>
                  <a:lnTo>
                    <a:pt x="10" y="447"/>
                  </a:lnTo>
                  <a:lnTo>
                    <a:pt x="4" y="453"/>
                  </a:lnTo>
                  <a:lnTo>
                    <a:pt x="0" y="457"/>
                  </a:lnTo>
                  <a:lnTo>
                    <a:pt x="8" y="456"/>
                  </a:lnTo>
                  <a:lnTo>
                    <a:pt x="19" y="454"/>
                  </a:lnTo>
                  <a:lnTo>
                    <a:pt x="33" y="453"/>
                  </a:lnTo>
                  <a:lnTo>
                    <a:pt x="50" y="449"/>
                  </a:lnTo>
                  <a:lnTo>
                    <a:pt x="69" y="445"/>
                  </a:lnTo>
                  <a:lnTo>
                    <a:pt x="91" y="441"/>
                  </a:lnTo>
                  <a:lnTo>
                    <a:pt x="116" y="436"/>
                  </a:lnTo>
                  <a:lnTo>
                    <a:pt x="143" y="432"/>
                  </a:lnTo>
                  <a:lnTo>
                    <a:pt x="173" y="427"/>
                  </a:lnTo>
                  <a:lnTo>
                    <a:pt x="204" y="422"/>
                  </a:lnTo>
                  <a:lnTo>
                    <a:pt x="239" y="419"/>
                  </a:lnTo>
                  <a:lnTo>
                    <a:pt x="275" y="417"/>
                  </a:lnTo>
                  <a:lnTo>
                    <a:pt x="313" y="415"/>
                  </a:lnTo>
                  <a:lnTo>
                    <a:pt x="352" y="414"/>
                  </a:lnTo>
                  <a:lnTo>
                    <a:pt x="394" y="415"/>
                  </a:lnTo>
                  <a:lnTo>
                    <a:pt x="438" y="417"/>
                  </a:lnTo>
                  <a:lnTo>
                    <a:pt x="482" y="422"/>
                  </a:lnTo>
                  <a:lnTo>
                    <a:pt x="529" y="427"/>
                  </a:lnTo>
                  <a:lnTo>
                    <a:pt x="575" y="436"/>
                  </a:lnTo>
                  <a:lnTo>
                    <a:pt x="624" y="446"/>
                  </a:lnTo>
                  <a:lnTo>
                    <a:pt x="674" y="459"/>
                  </a:lnTo>
                  <a:lnTo>
                    <a:pt x="725" y="475"/>
                  </a:lnTo>
                  <a:lnTo>
                    <a:pt x="777" y="494"/>
                  </a:lnTo>
                  <a:lnTo>
                    <a:pt x="829" y="516"/>
                  </a:lnTo>
                  <a:lnTo>
                    <a:pt x="882" y="540"/>
                  </a:lnTo>
                  <a:lnTo>
                    <a:pt x="936" y="569"/>
                  </a:lnTo>
                  <a:lnTo>
                    <a:pt x="990" y="602"/>
                  </a:lnTo>
                  <a:lnTo>
                    <a:pt x="1045" y="637"/>
                  </a:lnTo>
                  <a:lnTo>
                    <a:pt x="1099" y="678"/>
                  </a:lnTo>
                  <a:lnTo>
                    <a:pt x="1155" y="723"/>
                  </a:lnTo>
                  <a:lnTo>
                    <a:pt x="1209" y="772"/>
                  </a:lnTo>
                  <a:lnTo>
                    <a:pt x="1264" y="826"/>
                  </a:lnTo>
                </a:path>
              </a:pathLst>
            </a:custGeom>
            <a:solidFill>
              <a:schemeClr val="bg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28398" dir="3806097" algn="ctr" rotWithShape="0">
                <a:schemeClr val="bg2"/>
              </a:outerShdw>
            </a:effec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82993" name="Rectangle 4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600201"/>
            <a:ext cx="10363200" cy="1470025"/>
          </a:xfrm>
        </p:spPr>
        <p:txBody>
          <a:bodyPr lIns="91440" tIns="45720" rIns="91440" bIns="4572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1862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01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76217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3817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55651" y="1752600"/>
            <a:ext cx="10668000" cy="4267200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2800" y="6245225"/>
            <a:ext cx="2641600" cy="476250"/>
          </a:xfrm>
        </p:spPr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641600" cy="476250"/>
          </a:xfrm>
        </p:spPr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049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640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92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3817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017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590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379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17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903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09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56634" y="6105526"/>
            <a:ext cx="960967" cy="600075"/>
            <a:chOff x="2231" y="1211"/>
            <a:chExt cx="1820" cy="1433"/>
          </a:xfrm>
        </p:grpSpPr>
        <p:sp>
          <p:nvSpPr>
            <p:cNvPr id="81969" name="Freeform 49"/>
            <p:cNvSpPr>
              <a:spLocks/>
            </p:cNvSpPr>
            <p:nvPr/>
          </p:nvSpPr>
          <p:spPr bwMode="auto">
            <a:xfrm>
              <a:off x="2231" y="1697"/>
              <a:ext cx="1805" cy="947"/>
            </a:xfrm>
            <a:custGeom>
              <a:avLst/>
              <a:gdLst/>
              <a:ahLst/>
              <a:cxnLst>
                <a:cxn ang="0">
                  <a:pos x="1671" y="601"/>
                </a:cxn>
                <a:cxn ang="0">
                  <a:pos x="1487" y="751"/>
                </a:cxn>
                <a:cxn ang="0">
                  <a:pos x="1302" y="855"/>
                </a:cxn>
                <a:cxn ang="0">
                  <a:pos x="1133" y="918"/>
                </a:cxn>
                <a:cxn ang="0">
                  <a:pos x="999" y="944"/>
                </a:cxn>
                <a:cxn ang="0">
                  <a:pos x="920" y="940"/>
                </a:cxn>
                <a:cxn ang="0">
                  <a:pos x="995" y="914"/>
                </a:cxn>
                <a:cxn ang="0">
                  <a:pos x="1213" y="851"/>
                </a:cxn>
                <a:cxn ang="0">
                  <a:pos x="1393" y="746"/>
                </a:cxn>
                <a:cxn ang="0">
                  <a:pos x="1504" y="615"/>
                </a:cxn>
                <a:cxn ang="0">
                  <a:pos x="1510" y="474"/>
                </a:cxn>
                <a:cxn ang="0">
                  <a:pos x="1379" y="341"/>
                </a:cxn>
                <a:cxn ang="0">
                  <a:pos x="1079" y="234"/>
                </a:cxn>
                <a:cxn ang="0">
                  <a:pos x="966" y="252"/>
                </a:cxn>
                <a:cxn ang="0">
                  <a:pos x="929" y="341"/>
                </a:cxn>
                <a:cxn ang="0">
                  <a:pos x="989" y="419"/>
                </a:cxn>
                <a:cxn ang="0">
                  <a:pos x="1068" y="410"/>
                </a:cxn>
                <a:cxn ang="0">
                  <a:pos x="1099" y="355"/>
                </a:cxn>
                <a:cxn ang="0">
                  <a:pos x="1093" y="285"/>
                </a:cxn>
                <a:cxn ang="0">
                  <a:pos x="1128" y="317"/>
                </a:cxn>
                <a:cxn ang="0">
                  <a:pos x="1174" y="431"/>
                </a:cxn>
                <a:cxn ang="0">
                  <a:pos x="1183" y="554"/>
                </a:cxn>
                <a:cxn ang="0">
                  <a:pos x="1154" y="672"/>
                </a:cxn>
                <a:cxn ang="0">
                  <a:pos x="1088" y="770"/>
                </a:cxn>
                <a:cxn ang="0">
                  <a:pos x="989" y="834"/>
                </a:cxn>
                <a:cxn ang="0">
                  <a:pos x="865" y="851"/>
                </a:cxn>
                <a:cxn ang="0">
                  <a:pos x="768" y="824"/>
                </a:cxn>
                <a:cxn ang="0">
                  <a:pos x="683" y="764"/>
                </a:cxn>
                <a:cxn ang="0">
                  <a:pos x="619" y="678"/>
                </a:cxn>
                <a:cxn ang="0">
                  <a:pos x="583" y="572"/>
                </a:cxn>
                <a:cxn ang="0">
                  <a:pos x="584" y="453"/>
                </a:cxn>
                <a:cxn ang="0">
                  <a:pos x="630" y="331"/>
                </a:cxn>
                <a:cxn ang="0">
                  <a:pos x="530" y="385"/>
                </a:cxn>
                <a:cxn ang="0">
                  <a:pos x="413" y="510"/>
                </a:cxn>
                <a:cxn ang="0">
                  <a:pos x="322" y="654"/>
                </a:cxn>
                <a:cxn ang="0">
                  <a:pos x="183" y="688"/>
                </a:cxn>
                <a:cxn ang="0">
                  <a:pos x="216" y="614"/>
                </a:cxn>
                <a:cxn ang="0">
                  <a:pos x="257" y="540"/>
                </a:cxn>
                <a:cxn ang="0">
                  <a:pos x="306" y="465"/>
                </a:cxn>
                <a:cxn ang="0">
                  <a:pos x="370" y="391"/>
                </a:cxn>
                <a:cxn ang="0">
                  <a:pos x="450" y="315"/>
                </a:cxn>
                <a:cxn ang="0">
                  <a:pos x="551" y="237"/>
                </a:cxn>
                <a:cxn ang="0">
                  <a:pos x="454" y="256"/>
                </a:cxn>
                <a:cxn ang="0">
                  <a:pos x="380" y="322"/>
                </a:cxn>
                <a:cxn ang="0">
                  <a:pos x="308" y="401"/>
                </a:cxn>
                <a:cxn ang="0">
                  <a:pos x="244" y="488"/>
                </a:cxn>
                <a:cxn ang="0">
                  <a:pos x="188" y="578"/>
                </a:cxn>
                <a:cxn ang="0">
                  <a:pos x="143" y="666"/>
                </a:cxn>
                <a:cxn ang="0">
                  <a:pos x="16" y="677"/>
                </a:cxn>
                <a:cxn ang="0">
                  <a:pos x="107" y="489"/>
                </a:cxn>
                <a:cxn ang="0">
                  <a:pos x="219" y="326"/>
                </a:cxn>
                <a:cxn ang="0">
                  <a:pos x="352" y="190"/>
                </a:cxn>
                <a:cxn ang="0">
                  <a:pos x="509" y="87"/>
                </a:cxn>
                <a:cxn ang="0">
                  <a:pos x="694" y="23"/>
                </a:cxn>
                <a:cxn ang="0">
                  <a:pos x="909" y="0"/>
                </a:cxn>
                <a:cxn ang="0">
                  <a:pos x="1076" y="17"/>
                </a:cxn>
                <a:cxn ang="0">
                  <a:pos x="1221" y="54"/>
                </a:cxn>
                <a:cxn ang="0">
                  <a:pos x="1359" y="113"/>
                </a:cxn>
                <a:cxn ang="0">
                  <a:pos x="1492" y="187"/>
                </a:cxn>
                <a:cxn ang="0">
                  <a:pos x="1617" y="277"/>
                </a:cxn>
                <a:cxn ang="0">
                  <a:pos x="1736" y="379"/>
                </a:cxn>
              </a:cxnLst>
              <a:rect l="0" t="0" r="r" b="b"/>
              <a:pathLst>
                <a:path w="1805" h="947">
                  <a:moveTo>
                    <a:pt x="1804" y="444"/>
                  </a:moveTo>
                  <a:lnTo>
                    <a:pt x="1773" y="487"/>
                  </a:lnTo>
                  <a:lnTo>
                    <a:pt x="1739" y="527"/>
                  </a:lnTo>
                  <a:lnTo>
                    <a:pt x="1706" y="565"/>
                  </a:lnTo>
                  <a:lnTo>
                    <a:pt x="1671" y="601"/>
                  </a:lnTo>
                  <a:lnTo>
                    <a:pt x="1635" y="635"/>
                  </a:lnTo>
                  <a:lnTo>
                    <a:pt x="1599" y="667"/>
                  </a:lnTo>
                  <a:lnTo>
                    <a:pt x="1561" y="697"/>
                  </a:lnTo>
                  <a:lnTo>
                    <a:pt x="1525" y="724"/>
                  </a:lnTo>
                  <a:lnTo>
                    <a:pt x="1487" y="751"/>
                  </a:lnTo>
                  <a:lnTo>
                    <a:pt x="1449" y="776"/>
                  </a:lnTo>
                  <a:lnTo>
                    <a:pt x="1412" y="798"/>
                  </a:lnTo>
                  <a:lnTo>
                    <a:pt x="1374" y="818"/>
                  </a:lnTo>
                  <a:lnTo>
                    <a:pt x="1338" y="837"/>
                  </a:lnTo>
                  <a:lnTo>
                    <a:pt x="1302" y="855"/>
                  </a:lnTo>
                  <a:lnTo>
                    <a:pt x="1265" y="871"/>
                  </a:lnTo>
                  <a:lnTo>
                    <a:pt x="1231" y="885"/>
                  </a:lnTo>
                  <a:lnTo>
                    <a:pt x="1196" y="898"/>
                  </a:lnTo>
                  <a:lnTo>
                    <a:pt x="1164" y="908"/>
                  </a:lnTo>
                  <a:lnTo>
                    <a:pt x="1133" y="918"/>
                  </a:lnTo>
                  <a:lnTo>
                    <a:pt x="1103" y="925"/>
                  </a:lnTo>
                  <a:lnTo>
                    <a:pt x="1074" y="933"/>
                  </a:lnTo>
                  <a:lnTo>
                    <a:pt x="1047" y="937"/>
                  </a:lnTo>
                  <a:lnTo>
                    <a:pt x="1022" y="942"/>
                  </a:lnTo>
                  <a:lnTo>
                    <a:pt x="999" y="944"/>
                  </a:lnTo>
                  <a:lnTo>
                    <a:pt x="979" y="946"/>
                  </a:lnTo>
                  <a:lnTo>
                    <a:pt x="960" y="946"/>
                  </a:lnTo>
                  <a:lnTo>
                    <a:pt x="944" y="945"/>
                  </a:lnTo>
                  <a:lnTo>
                    <a:pt x="931" y="943"/>
                  </a:lnTo>
                  <a:lnTo>
                    <a:pt x="920" y="940"/>
                  </a:lnTo>
                  <a:lnTo>
                    <a:pt x="912" y="935"/>
                  </a:lnTo>
                  <a:lnTo>
                    <a:pt x="907" y="930"/>
                  </a:lnTo>
                  <a:lnTo>
                    <a:pt x="905" y="923"/>
                  </a:lnTo>
                  <a:lnTo>
                    <a:pt x="951" y="920"/>
                  </a:lnTo>
                  <a:lnTo>
                    <a:pt x="995" y="914"/>
                  </a:lnTo>
                  <a:lnTo>
                    <a:pt x="1040" y="905"/>
                  </a:lnTo>
                  <a:lnTo>
                    <a:pt x="1085" y="896"/>
                  </a:lnTo>
                  <a:lnTo>
                    <a:pt x="1129" y="883"/>
                  </a:lnTo>
                  <a:lnTo>
                    <a:pt x="1172" y="867"/>
                  </a:lnTo>
                  <a:lnTo>
                    <a:pt x="1213" y="851"/>
                  </a:lnTo>
                  <a:lnTo>
                    <a:pt x="1253" y="832"/>
                  </a:lnTo>
                  <a:lnTo>
                    <a:pt x="1292" y="813"/>
                  </a:lnTo>
                  <a:lnTo>
                    <a:pt x="1329" y="792"/>
                  </a:lnTo>
                  <a:lnTo>
                    <a:pt x="1362" y="769"/>
                  </a:lnTo>
                  <a:lnTo>
                    <a:pt x="1393" y="746"/>
                  </a:lnTo>
                  <a:lnTo>
                    <a:pt x="1422" y="720"/>
                  </a:lnTo>
                  <a:lnTo>
                    <a:pt x="1448" y="695"/>
                  </a:lnTo>
                  <a:lnTo>
                    <a:pt x="1471" y="669"/>
                  </a:lnTo>
                  <a:lnTo>
                    <a:pt x="1490" y="641"/>
                  </a:lnTo>
                  <a:lnTo>
                    <a:pt x="1504" y="615"/>
                  </a:lnTo>
                  <a:lnTo>
                    <a:pt x="1515" y="587"/>
                  </a:lnTo>
                  <a:lnTo>
                    <a:pt x="1521" y="558"/>
                  </a:lnTo>
                  <a:lnTo>
                    <a:pt x="1523" y="530"/>
                  </a:lnTo>
                  <a:lnTo>
                    <a:pt x="1520" y="502"/>
                  </a:lnTo>
                  <a:lnTo>
                    <a:pt x="1510" y="474"/>
                  </a:lnTo>
                  <a:lnTo>
                    <a:pt x="1497" y="446"/>
                  </a:lnTo>
                  <a:lnTo>
                    <a:pt x="1476" y="419"/>
                  </a:lnTo>
                  <a:lnTo>
                    <a:pt x="1450" y="393"/>
                  </a:lnTo>
                  <a:lnTo>
                    <a:pt x="1418" y="367"/>
                  </a:lnTo>
                  <a:lnTo>
                    <a:pt x="1379" y="341"/>
                  </a:lnTo>
                  <a:lnTo>
                    <a:pt x="1335" y="318"/>
                  </a:lnTo>
                  <a:lnTo>
                    <a:pt x="1282" y="295"/>
                  </a:lnTo>
                  <a:lnTo>
                    <a:pt x="1222" y="273"/>
                  </a:lnTo>
                  <a:lnTo>
                    <a:pt x="1155" y="252"/>
                  </a:lnTo>
                  <a:lnTo>
                    <a:pt x="1079" y="234"/>
                  </a:lnTo>
                  <a:lnTo>
                    <a:pt x="1051" y="229"/>
                  </a:lnTo>
                  <a:lnTo>
                    <a:pt x="1026" y="228"/>
                  </a:lnTo>
                  <a:lnTo>
                    <a:pt x="1003" y="232"/>
                  </a:lnTo>
                  <a:lnTo>
                    <a:pt x="984" y="240"/>
                  </a:lnTo>
                  <a:lnTo>
                    <a:pt x="966" y="252"/>
                  </a:lnTo>
                  <a:lnTo>
                    <a:pt x="952" y="267"/>
                  </a:lnTo>
                  <a:lnTo>
                    <a:pt x="941" y="285"/>
                  </a:lnTo>
                  <a:lnTo>
                    <a:pt x="933" y="303"/>
                  </a:lnTo>
                  <a:lnTo>
                    <a:pt x="929" y="323"/>
                  </a:lnTo>
                  <a:lnTo>
                    <a:pt x="929" y="341"/>
                  </a:lnTo>
                  <a:lnTo>
                    <a:pt x="932" y="360"/>
                  </a:lnTo>
                  <a:lnTo>
                    <a:pt x="940" y="379"/>
                  </a:lnTo>
                  <a:lnTo>
                    <a:pt x="952" y="395"/>
                  </a:lnTo>
                  <a:lnTo>
                    <a:pt x="968" y="408"/>
                  </a:lnTo>
                  <a:lnTo>
                    <a:pt x="989" y="419"/>
                  </a:lnTo>
                  <a:lnTo>
                    <a:pt x="1014" y="426"/>
                  </a:lnTo>
                  <a:lnTo>
                    <a:pt x="1030" y="424"/>
                  </a:lnTo>
                  <a:lnTo>
                    <a:pt x="1044" y="421"/>
                  </a:lnTo>
                  <a:lnTo>
                    <a:pt x="1056" y="417"/>
                  </a:lnTo>
                  <a:lnTo>
                    <a:pt x="1068" y="410"/>
                  </a:lnTo>
                  <a:lnTo>
                    <a:pt x="1077" y="401"/>
                  </a:lnTo>
                  <a:lnTo>
                    <a:pt x="1085" y="391"/>
                  </a:lnTo>
                  <a:lnTo>
                    <a:pt x="1091" y="380"/>
                  </a:lnTo>
                  <a:lnTo>
                    <a:pt x="1097" y="368"/>
                  </a:lnTo>
                  <a:lnTo>
                    <a:pt x="1099" y="355"/>
                  </a:lnTo>
                  <a:lnTo>
                    <a:pt x="1101" y="342"/>
                  </a:lnTo>
                  <a:lnTo>
                    <a:pt x="1102" y="329"/>
                  </a:lnTo>
                  <a:lnTo>
                    <a:pt x="1101" y="314"/>
                  </a:lnTo>
                  <a:lnTo>
                    <a:pt x="1098" y="299"/>
                  </a:lnTo>
                  <a:lnTo>
                    <a:pt x="1093" y="285"/>
                  </a:lnTo>
                  <a:lnTo>
                    <a:pt x="1087" y="271"/>
                  </a:lnTo>
                  <a:lnTo>
                    <a:pt x="1080" y="257"/>
                  </a:lnTo>
                  <a:lnTo>
                    <a:pt x="1098" y="276"/>
                  </a:lnTo>
                  <a:lnTo>
                    <a:pt x="1113" y="296"/>
                  </a:lnTo>
                  <a:lnTo>
                    <a:pt x="1128" y="317"/>
                  </a:lnTo>
                  <a:lnTo>
                    <a:pt x="1140" y="338"/>
                  </a:lnTo>
                  <a:lnTo>
                    <a:pt x="1151" y="360"/>
                  </a:lnTo>
                  <a:lnTo>
                    <a:pt x="1161" y="384"/>
                  </a:lnTo>
                  <a:lnTo>
                    <a:pt x="1169" y="407"/>
                  </a:lnTo>
                  <a:lnTo>
                    <a:pt x="1174" y="431"/>
                  </a:lnTo>
                  <a:lnTo>
                    <a:pt x="1179" y="456"/>
                  </a:lnTo>
                  <a:lnTo>
                    <a:pt x="1182" y="480"/>
                  </a:lnTo>
                  <a:lnTo>
                    <a:pt x="1184" y="505"/>
                  </a:lnTo>
                  <a:lnTo>
                    <a:pt x="1184" y="529"/>
                  </a:lnTo>
                  <a:lnTo>
                    <a:pt x="1183" y="554"/>
                  </a:lnTo>
                  <a:lnTo>
                    <a:pt x="1180" y="579"/>
                  </a:lnTo>
                  <a:lnTo>
                    <a:pt x="1175" y="604"/>
                  </a:lnTo>
                  <a:lnTo>
                    <a:pt x="1170" y="626"/>
                  </a:lnTo>
                  <a:lnTo>
                    <a:pt x="1163" y="650"/>
                  </a:lnTo>
                  <a:lnTo>
                    <a:pt x="1154" y="672"/>
                  </a:lnTo>
                  <a:lnTo>
                    <a:pt x="1144" y="694"/>
                  </a:lnTo>
                  <a:lnTo>
                    <a:pt x="1132" y="714"/>
                  </a:lnTo>
                  <a:lnTo>
                    <a:pt x="1119" y="734"/>
                  </a:lnTo>
                  <a:lnTo>
                    <a:pt x="1105" y="753"/>
                  </a:lnTo>
                  <a:lnTo>
                    <a:pt x="1088" y="770"/>
                  </a:lnTo>
                  <a:lnTo>
                    <a:pt x="1071" y="786"/>
                  </a:lnTo>
                  <a:lnTo>
                    <a:pt x="1053" y="801"/>
                  </a:lnTo>
                  <a:lnTo>
                    <a:pt x="1033" y="813"/>
                  </a:lnTo>
                  <a:lnTo>
                    <a:pt x="1011" y="825"/>
                  </a:lnTo>
                  <a:lnTo>
                    <a:pt x="989" y="834"/>
                  </a:lnTo>
                  <a:lnTo>
                    <a:pt x="965" y="841"/>
                  </a:lnTo>
                  <a:lnTo>
                    <a:pt x="940" y="847"/>
                  </a:lnTo>
                  <a:lnTo>
                    <a:pt x="913" y="851"/>
                  </a:lnTo>
                  <a:lnTo>
                    <a:pt x="885" y="852"/>
                  </a:lnTo>
                  <a:lnTo>
                    <a:pt x="865" y="851"/>
                  </a:lnTo>
                  <a:lnTo>
                    <a:pt x="845" y="849"/>
                  </a:lnTo>
                  <a:lnTo>
                    <a:pt x="825" y="845"/>
                  </a:lnTo>
                  <a:lnTo>
                    <a:pt x="806" y="839"/>
                  </a:lnTo>
                  <a:lnTo>
                    <a:pt x="786" y="832"/>
                  </a:lnTo>
                  <a:lnTo>
                    <a:pt x="768" y="824"/>
                  </a:lnTo>
                  <a:lnTo>
                    <a:pt x="750" y="814"/>
                  </a:lnTo>
                  <a:lnTo>
                    <a:pt x="732" y="804"/>
                  </a:lnTo>
                  <a:lnTo>
                    <a:pt x="714" y="792"/>
                  </a:lnTo>
                  <a:lnTo>
                    <a:pt x="698" y="779"/>
                  </a:lnTo>
                  <a:lnTo>
                    <a:pt x="683" y="764"/>
                  </a:lnTo>
                  <a:lnTo>
                    <a:pt x="668" y="748"/>
                  </a:lnTo>
                  <a:lnTo>
                    <a:pt x="654" y="731"/>
                  </a:lnTo>
                  <a:lnTo>
                    <a:pt x="641" y="714"/>
                  </a:lnTo>
                  <a:lnTo>
                    <a:pt x="630" y="697"/>
                  </a:lnTo>
                  <a:lnTo>
                    <a:pt x="619" y="678"/>
                  </a:lnTo>
                  <a:lnTo>
                    <a:pt x="609" y="657"/>
                  </a:lnTo>
                  <a:lnTo>
                    <a:pt x="601" y="637"/>
                  </a:lnTo>
                  <a:lnTo>
                    <a:pt x="593" y="615"/>
                  </a:lnTo>
                  <a:lnTo>
                    <a:pt x="588" y="594"/>
                  </a:lnTo>
                  <a:lnTo>
                    <a:pt x="583" y="572"/>
                  </a:lnTo>
                  <a:lnTo>
                    <a:pt x="580" y="549"/>
                  </a:lnTo>
                  <a:lnTo>
                    <a:pt x="579" y="525"/>
                  </a:lnTo>
                  <a:lnTo>
                    <a:pt x="579" y="502"/>
                  </a:lnTo>
                  <a:lnTo>
                    <a:pt x="581" y="478"/>
                  </a:lnTo>
                  <a:lnTo>
                    <a:pt x="584" y="453"/>
                  </a:lnTo>
                  <a:lnTo>
                    <a:pt x="589" y="429"/>
                  </a:lnTo>
                  <a:lnTo>
                    <a:pt x="597" y="405"/>
                  </a:lnTo>
                  <a:lnTo>
                    <a:pt x="606" y="380"/>
                  </a:lnTo>
                  <a:lnTo>
                    <a:pt x="617" y="355"/>
                  </a:lnTo>
                  <a:lnTo>
                    <a:pt x="630" y="331"/>
                  </a:lnTo>
                  <a:lnTo>
                    <a:pt x="644" y="306"/>
                  </a:lnTo>
                  <a:lnTo>
                    <a:pt x="614" y="324"/>
                  </a:lnTo>
                  <a:lnTo>
                    <a:pt x="585" y="343"/>
                  </a:lnTo>
                  <a:lnTo>
                    <a:pt x="556" y="363"/>
                  </a:lnTo>
                  <a:lnTo>
                    <a:pt x="530" y="385"/>
                  </a:lnTo>
                  <a:lnTo>
                    <a:pt x="504" y="408"/>
                  </a:lnTo>
                  <a:lnTo>
                    <a:pt x="479" y="431"/>
                  </a:lnTo>
                  <a:lnTo>
                    <a:pt x="456" y="456"/>
                  </a:lnTo>
                  <a:lnTo>
                    <a:pt x="435" y="482"/>
                  </a:lnTo>
                  <a:lnTo>
                    <a:pt x="413" y="510"/>
                  </a:lnTo>
                  <a:lnTo>
                    <a:pt x="393" y="536"/>
                  </a:lnTo>
                  <a:lnTo>
                    <a:pt x="374" y="565"/>
                  </a:lnTo>
                  <a:lnTo>
                    <a:pt x="356" y="594"/>
                  </a:lnTo>
                  <a:lnTo>
                    <a:pt x="339" y="624"/>
                  </a:lnTo>
                  <a:lnTo>
                    <a:pt x="322" y="654"/>
                  </a:lnTo>
                  <a:lnTo>
                    <a:pt x="306" y="685"/>
                  </a:lnTo>
                  <a:lnTo>
                    <a:pt x="291" y="716"/>
                  </a:lnTo>
                  <a:lnTo>
                    <a:pt x="170" y="716"/>
                  </a:lnTo>
                  <a:lnTo>
                    <a:pt x="177" y="702"/>
                  </a:lnTo>
                  <a:lnTo>
                    <a:pt x="183" y="688"/>
                  </a:lnTo>
                  <a:lnTo>
                    <a:pt x="189" y="672"/>
                  </a:lnTo>
                  <a:lnTo>
                    <a:pt x="196" y="657"/>
                  </a:lnTo>
                  <a:lnTo>
                    <a:pt x="203" y="643"/>
                  </a:lnTo>
                  <a:lnTo>
                    <a:pt x="209" y="628"/>
                  </a:lnTo>
                  <a:lnTo>
                    <a:pt x="216" y="614"/>
                  </a:lnTo>
                  <a:lnTo>
                    <a:pt x="224" y="599"/>
                  </a:lnTo>
                  <a:lnTo>
                    <a:pt x="232" y="585"/>
                  </a:lnTo>
                  <a:lnTo>
                    <a:pt x="240" y="569"/>
                  </a:lnTo>
                  <a:lnTo>
                    <a:pt x="248" y="554"/>
                  </a:lnTo>
                  <a:lnTo>
                    <a:pt x="257" y="540"/>
                  </a:lnTo>
                  <a:lnTo>
                    <a:pt x="266" y="525"/>
                  </a:lnTo>
                  <a:lnTo>
                    <a:pt x="275" y="510"/>
                  </a:lnTo>
                  <a:lnTo>
                    <a:pt x="284" y="496"/>
                  </a:lnTo>
                  <a:lnTo>
                    <a:pt x="295" y="481"/>
                  </a:lnTo>
                  <a:lnTo>
                    <a:pt x="306" y="465"/>
                  </a:lnTo>
                  <a:lnTo>
                    <a:pt x="318" y="451"/>
                  </a:lnTo>
                  <a:lnTo>
                    <a:pt x="330" y="435"/>
                  </a:lnTo>
                  <a:lnTo>
                    <a:pt x="343" y="421"/>
                  </a:lnTo>
                  <a:lnTo>
                    <a:pt x="356" y="406"/>
                  </a:lnTo>
                  <a:lnTo>
                    <a:pt x="370" y="391"/>
                  </a:lnTo>
                  <a:lnTo>
                    <a:pt x="385" y="376"/>
                  </a:lnTo>
                  <a:lnTo>
                    <a:pt x="400" y="360"/>
                  </a:lnTo>
                  <a:lnTo>
                    <a:pt x="416" y="345"/>
                  </a:lnTo>
                  <a:lnTo>
                    <a:pt x="433" y="330"/>
                  </a:lnTo>
                  <a:lnTo>
                    <a:pt x="450" y="315"/>
                  </a:lnTo>
                  <a:lnTo>
                    <a:pt x="468" y="299"/>
                  </a:lnTo>
                  <a:lnTo>
                    <a:pt x="487" y="283"/>
                  </a:lnTo>
                  <a:lnTo>
                    <a:pt x="507" y="268"/>
                  </a:lnTo>
                  <a:lnTo>
                    <a:pt x="529" y="252"/>
                  </a:lnTo>
                  <a:lnTo>
                    <a:pt x="551" y="237"/>
                  </a:lnTo>
                  <a:lnTo>
                    <a:pt x="515" y="216"/>
                  </a:lnTo>
                  <a:lnTo>
                    <a:pt x="500" y="225"/>
                  </a:lnTo>
                  <a:lnTo>
                    <a:pt x="484" y="235"/>
                  </a:lnTo>
                  <a:lnTo>
                    <a:pt x="469" y="245"/>
                  </a:lnTo>
                  <a:lnTo>
                    <a:pt x="454" y="256"/>
                  </a:lnTo>
                  <a:lnTo>
                    <a:pt x="440" y="268"/>
                  </a:lnTo>
                  <a:lnTo>
                    <a:pt x="425" y="281"/>
                  </a:lnTo>
                  <a:lnTo>
                    <a:pt x="409" y="294"/>
                  </a:lnTo>
                  <a:lnTo>
                    <a:pt x="395" y="308"/>
                  </a:lnTo>
                  <a:lnTo>
                    <a:pt x="380" y="322"/>
                  </a:lnTo>
                  <a:lnTo>
                    <a:pt x="365" y="336"/>
                  </a:lnTo>
                  <a:lnTo>
                    <a:pt x="351" y="352"/>
                  </a:lnTo>
                  <a:lnTo>
                    <a:pt x="336" y="368"/>
                  </a:lnTo>
                  <a:lnTo>
                    <a:pt x="322" y="384"/>
                  </a:lnTo>
                  <a:lnTo>
                    <a:pt x="308" y="401"/>
                  </a:lnTo>
                  <a:lnTo>
                    <a:pt x="295" y="418"/>
                  </a:lnTo>
                  <a:lnTo>
                    <a:pt x="282" y="434"/>
                  </a:lnTo>
                  <a:lnTo>
                    <a:pt x="269" y="452"/>
                  </a:lnTo>
                  <a:lnTo>
                    <a:pt x="257" y="470"/>
                  </a:lnTo>
                  <a:lnTo>
                    <a:pt x="244" y="488"/>
                  </a:lnTo>
                  <a:lnTo>
                    <a:pt x="232" y="505"/>
                  </a:lnTo>
                  <a:lnTo>
                    <a:pt x="220" y="523"/>
                  </a:lnTo>
                  <a:lnTo>
                    <a:pt x="209" y="541"/>
                  </a:lnTo>
                  <a:lnTo>
                    <a:pt x="198" y="559"/>
                  </a:lnTo>
                  <a:lnTo>
                    <a:pt x="188" y="578"/>
                  </a:lnTo>
                  <a:lnTo>
                    <a:pt x="178" y="596"/>
                  </a:lnTo>
                  <a:lnTo>
                    <a:pt x="169" y="614"/>
                  </a:lnTo>
                  <a:lnTo>
                    <a:pt x="159" y="631"/>
                  </a:lnTo>
                  <a:lnTo>
                    <a:pt x="151" y="649"/>
                  </a:lnTo>
                  <a:lnTo>
                    <a:pt x="143" y="666"/>
                  </a:lnTo>
                  <a:lnTo>
                    <a:pt x="136" y="683"/>
                  </a:lnTo>
                  <a:lnTo>
                    <a:pt x="129" y="700"/>
                  </a:lnTo>
                  <a:lnTo>
                    <a:pt x="124" y="716"/>
                  </a:lnTo>
                  <a:lnTo>
                    <a:pt x="0" y="716"/>
                  </a:lnTo>
                  <a:lnTo>
                    <a:pt x="16" y="677"/>
                  </a:lnTo>
                  <a:lnTo>
                    <a:pt x="33" y="637"/>
                  </a:lnTo>
                  <a:lnTo>
                    <a:pt x="50" y="599"/>
                  </a:lnTo>
                  <a:lnTo>
                    <a:pt x="69" y="561"/>
                  </a:lnTo>
                  <a:lnTo>
                    <a:pt x="88" y="525"/>
                  </a:lnTo>
                  <a:lnTo>
                    <a:pt x="107" y="489"/>
                  </a:lnTo>
                  <a:lnTo>
                    <a:pt x="128" y="454"/>
                  </a:lnTo>
                  <a:lnTo>
                    <a:pt x="149" y="421"/>
                  </a:lnTo>
                  <a:lnTo>
                    <a:pt x="171" y="388"/>
                  </a:lnTo>
                  <a:lnTo>
                    <a:pt x="194" y="356"/>
                  </a:lnTo>
                  <a:lnTo>
                    <a:pt x="219" y="326"/>
                  </a:lnTo>
                  <a:lnTo>
                    <a:pt x="243" y="296"/>
                  </a:lnTo>
                  <a:lnTo>
                    <a:pt x="269" y="267"/>
                  </a:lnTo>
                  <a:lnTo>
                    <a:pt x="295" y="240"/>
                  </a:lnTo>
                  <a:lnTo>
                    <a:pt x="323" y="215"/>
                  </a:lnTo>
                  <a:lnTo>
                    <a:pt x="352" y="190"/>
                  </a:lnTo>
                  <a:lnTo>
                    <a:pt x="381" y="166"/>
                  </a:lnTo>
                  <a:lnTo>
                    <a:pt x="412" y="145"/>
                  </a:lnTo>
                  <a:lnTo>
                    <a:pt x="444" y="124"/>
                  </a:lnTo>
                  <a:lnTo>
                    <a:pt x="476" y="105"/>
                  </a:lnTo>
                  <a:lnTo>
                    <a:pt x="509" y="87"/>
                  </a:lnTo>
                  <a:lnTo>
                    <a:pt x="544" y="71"/>
                  </a:lnTo>
                  <a:lnTo>
                    <a:pt x="581" y="56"/>
                  </a:lnTo>
                  <a:lnTo>
                    <a:pt x="617" y="44"/>
                  </a:lnTo>
                  <a:lnTo>
                    <a:pt x="655" y="33"/>
                  </a:lnTo>
                  <a:lnTo>
                    <a:pt x="694" y="23"/>
                  </a:lnTo>
                  <a:lnTo>
                    <a:pt x="735" y="15"/>
                  </a:lnTo>
                  <a:lnTo>
                    <a:pt x="777" y="9"/>
                  </a:lnTo>
                  <a:lnTo>
                    <a:pt x="819" y="4"/>
                  </a:lnTo>
                  <a:lnTo>
                    <a:pt x="863" y="1"/>
                  </a:lnTo>
                  <a:lnTo>
                    <a:pt x="909" y="0"/>
                  </a:lnTo>
                  <a:lnTo>
                    <a:pt x="956" y="2"/>
                  </a:lnTo>
                  <a:lnTo>
                    <a:pt x="986" y="4"/>
                  </a:lnTo>
                  <a:lnTo>
                    <a:pt x="1016" y="7"/>
                  </a:lnTo>
                  <a:lnTo>
                    <a:pt x="1046" y="12"/>
                  </a:lnTo>
                  <a:lnTo>
                    <a:pt x="1076" y="17"/>
                  </a:lnTo>
                  <a:lnTo>
                    <a:pt x="1106" y="23"/>
                  </a:lnTo>
                  <a:lnTo>
                    <a:pt x="1135" y="30"/>
                  </a:lnTo>
                  <a:lnTo>
                    <a:pt x="1164" y="38"/>
                  </a:lnTo>
                  <a:lnTo>
                    <a:pt x="1192" y="46"/>
                  </a:lnTo>
                  <a:lnTo>
                    <a:pt x="1221" y="54"/>
                  </a:lnTo>
                  <a:lnTo>
                    <a:pt x="1249" y="65"/>
                  </a:lnTo>
                  <a:lnTo>
                    <a:pt x="1278" y="75"/>
                  </a:lnTo>
                  <a:lnTo>
                    <a:pt x="1305" y="87"/>
                  </a:lnTo>
                  <a:lnTo>
                    <a:pt x="1333" y="100"/>
                  </a:lnTo>
                  <a:lnTo>
                    <a:pt x="1359" y="113"/>
                  </a:lnTo>
                  <a:lnTo>
                    <a:pt x="1387" y="127"/>
                  </a:lnTo>
                  <a:lnTo>
                    <a:pt x="1413" y="141"/>
                  </a:lnTo>
                  <a:lnTo>
                    <a:pt x="1440" y="156"/>
                  </a:lnTo>
                  <a:lnTo>
                    <a:pt x="1466" y="171"/>
                  </a:lnTo>
                  <a:lnTo>
                    <a:pt x="1492" y="187"/>
                  </a:lnTo>
                  <a:lnTo>
                    <a:pt x="1518" y="205"/>
                  </a:lnTo>
                  <a:lnTo>
                    <a:pt x="1542" y="223"/>
                  </a:lnTo>
                  <a:lnTo>
                    <a:pt x="1568" y="239"/>
                  </a:lnTo>
                  <a:lnTo>
                    <a:pt x="1592" y="258"/>
                  </a:lnTo>
                  <a:lnTo>
                    <a:pt x="1617" y="277"/>
                  </a:lnTo>
                  <a:lnTo>
                    <a:pt x="1641" y="297"/>
                  </a:lnTo>
                  <a:lnTo>
                    <a:pt x="1665" y="317"/>
                  </a:lnTo>
                  <a:lnTo>
                    <a:pt x="1690" y="336"/>
                  </a:lnTo>
                  <a:lnTo>
                    <a:pt x="1713" y="358"/>
                  </a:lnTo>
                  <a:lnTo>
                    <a:pt x="1736" y="379"/>
                  </a:lnTo>
                  <a:lnTo>
                    <a:pt x="1759" y="400"/>
                  </a:lnTo>
                  <a:lnTo>
                    <a:pt x="1782" y="423"/>
                  </a:lnTo>
                  <a:lnTo>
                    <a:pt x="1804" y="444"/>
                  </a:lnTo>
                </a:path>
              </a:pathLst>
            </a:custGeom>
            <a:solidFill>
              <a:schemeClr val="bg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28398" dir="3806097" algn="ctr" rotWithShape="0">
                <a:schemeClr val="bg2"/>
              </a:outerShdw>
            </a:effec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81970" name="Freeform 50"/>
            <p:cNvSpPr>
              <a:spLocks/>
            </p:cNvSpPr>
            <p:nvPr/>
          </p:nvSpPr>
          <p:spPr bwMode="auto">
            <a:xfrm>
              <a:off x="2786" y="1211"/>
              <a:ext cx="1265" cy="827"/>
            </a:xfrm>
            <a:custGeom>
              <a:avLst/>
              <a:gdLst/>
              <a:ahLst/>
              <a:cxnLst>
                <a:cxn ang="0">
                  <a:pos x="1263" y="0"/>
                </a:cxn>
                <a:cxn ang="0">
                  <a:pos x="1091" y="8"/>
                </a:cxn>
                <a:cxn ang="0">
                  <a:pos x="936" y="25"/>
                </a:cxn>
                <a:cxn ang="0">
                  <a:pos x="795" y="47"/>
                </a:cxn>
                <a:cxn ang="0">
                  <a:pos x="668" y="76"/>
                </a:cxn>
                <a:cxn ang="0">
                  <a:pos x="554" y="110"/>
                </a:cxn>
                <a:cxn ang="0">
                  <a:pos x="453" y="146"/>
                </a:cxn>
                <a:cxn ang="0">
                  <a:pos x="364" y="185"/>
                </a:cxn>
                <a:cxn ang="0">
                  <a:pos x="288" y="224"/>
                </a:cxn>
                <a:cxn ang="0">
                  <a:pos x="220" y="265"/>
                </a:cxn>
                <a:cxn ang="0">
                  <a:pos x="165" y="304"/>
                </a:cxn>
                <a:cxn ang="0">
                  <a:pos x="117" y="341"/>
                </a:cxn>
                <a:cxn ang="0">
                  <a:pos x="79" y="375"/>
                </a:cxn>
                <a:cxn ang="0">
                  <a:pos x="49" y="405"/>
                </a:cxn>
                <a:cxn ang="0">
                  <a:pos x="26" y="429"/>
                </a:cxn>
                <a:cxn ang="0">
                  <a:pos x="10" y="447"/>
                </a:cxn>
                <a:cxn ang="0">
                  <a:pos x="0" y="457"/>
                </a:cxn>
                <a:cxn ang="0">
                  <a:pos x="19" y="454"/>
                </a:cxn>
                <a:cxn ang="0">
                  <a:pos x="50" y="449"/>
                </a:cxn>
                <a:cxn ang="0">
                  <a:pos x="91" y="441"/>
                </a:cxn>
                <a:cxn ang="0">
                  <a:pos x="143" y="432"/>
                </a:cxn>
                <a:cxn ang="0">
                  <a:pos x="204" y="422"/>
                </a:cxn>
                <a:cxn ang="0">
                  <a:pos x="275" y="417"/>
                </a:cxn>
                <a:cxn ang="0">
                  <a:pos x="352" y="414"/>
                </a:cxn>
                <a:cxn ang="0">
                  <a:pos x="438" y="417"/>
                </a:cxn>
                <a:cxn ang="0">
                  <a:pos x="529" y="427"/>
                </a:cxn>
                <a:cxn ang="0">
                  <a:pos x="624" y="446"/>
                </a:cxn>
                <a:cxn ang="0">
                  <a:pos x="725" y="475"/>
                </a:cxn>
                <a:cxn ang="0">
                  <a:pos x="829" y="516"/>
                </a:cxn>
                <a:cxn ang="0">
                  <a:pos x="936" y="569"/>
                </a:cxn>
                <a:cxn ang="0">
                  <a:pos x="1045" y="637"/>
                </a:cxn>
                <a:cxn ang="0">
                  <a:pos x="1155" y="723"/>
                </a:cxn>
                <a:cxn ang="0">
                  <a:pos x="1264" y="826"/>
                </a:cxn>
              </a:cxnLst>
              <a:rect l="0" t="0" r="r" b="b"/>
              <a:pathLst>
                <a:path w="1265" h="827">
                  <a:moveTo>
                    <a:pt x="1264" y="826"/>
                  </a:moveTo>
                  <a:lnTo>
                    <a:pt x="1263" y="0"/>
                  </a:lnTo>
                  <a:lnTo>
                    <a:pt x="1176" y="3"/>
                  </a:lnTo>
                  <a:lnTo>
                    <a:pt x="1091" y="8"/>
                  </a:lnTo>
                  <a:lnTo>
                    <a:pt x="1012" y="16"/>
                  </a:lnTo>
                  <a:lnTo>
                    <a:pt x="936" y="25"/>
                  </a:lnTo>
                  <a:lnTo>
                    <a:pt x="863" y="35"/>
                  </a:lnTo>
                  <a:lnTo>
                    <a:pt x="795" y="47"/>
                  </a:lnTo>
                  <a:lnTo>
                    <a:pt x="729" y="61"/>
                  </a:lnTo>
                  <a:lnTo>
                    <a:pt x="668" y="76"/>
                  </a:lnTo>
                  <a:lnTo>
                    <a:pt x="609" y="92"/>
                  </a:lnTo>
                  <a:lnTo>
                    <a:pt x="554" y="110"/>
                  </a:lnTo>
                  <a:lnTo>
                    <a:pt x="502" y="127"/>
                  </a:lnTo>
                  <a:lnTo>
                    <a:pt x="453" y="146"/>
                  </a:lnTo>
                  <a:lnTo>
                    <a:pt x="407" y="165"/>
                  </a:lnTo>
                  <a:lnTo>
                    <a:pt x="364" y="185"/>
                  </a:lnTo>
                  <a:lnTo>
                    <a:pt x="324" y="205"/>
                  </a:lnTo>
                  <a:lnTo>
                    <a:pt x="288" y="224"/>
                  </a:lnTo>
                  <a:lnTo>
                    <a:pt x="252" y="245"/>
                  </a:lnTo>
                  <a:lnTo>
                    <a:pt x="220" y="265"/>
                  </a:lnTo>
                  <a:lnTo>
                    <a:pt x="191" y="285"/>
                  </a:lnTo>
                  <a:lnTo>
                    <a:pt x="165" y="304"/>
                  </a:lnTo>
                  <a:lnTo>
                    <a:pt x="140" y="323"/>
                  </a:lnTo>
                  <a:lnTo>
                    <a:pt x="117" y="341"/>
                  </a:lnTo>
                  <a:lnTo>
                    <a:pt x="97" y="359"/>
                  </a:lnTo>
                  <a:lnTo>
                    <a:pt x="79" y="375"/>
                  </a:lnTo>
                  <a:lnTo>
                    <a:pt x="63" y="390"/>
                  </a:lnTo>
                  <a:lnTo>
                    <a:pt x="49" y="405"/>
                  </a:lnTo>
                  <a:lnTo>
                    <a:pt x="37" y="417"/>
                  </a:lnTo>
                  <a:lnTo>
                    <a:pt x="26" y="429"/>
                  </a:lnTo>
                  <a:lnTo>
                    <a:pt x="18" y="439"/>
                  </a:lnTo>
                  <a:lnTo>
                    <a:pt x="10" y="447"/>
                  </a:lnTo>
                  <a:lnTo>
                    <a:pt x="4" y="453"/>
                  </a:lnTo>
                  <a:lnTo>
                    <a:pt x="0" y="457"/>
                  </a:lnTo>
                  <a:lnTo>
                    <a:pt x="8" y="456"/>
                  </a:lnTo>
                  <a:lnTo>
                    <a:pt x="19" y="454"/>
                  </a:lnTo>
                  <a:lnTo>
                    <a:pt x="33" y="453"/>
                  </a:lnTo>
                  <a:lnTo>
                    <a:pt x="50" y="449"/>
                  </a:lnTo>
                  <a:lnTo>
                    <a:pt x="69" y="445"/>
                  </a:lnTo>
                  <a:lnTo>
                    <a:pt x="91" y="441"/>
                  </a:lnTo>
                  <a:lnTo>
                    <a:pt x="116" y="436"/>
                  </a:lnTo>
                  <a:lnTo>
                    <a:pt x="143" y="432"/>
                  </a:lnTo>
                  <a:lnTo>
                    <a:pt x="173" y="427"/>
                  </a:lnTo>
                  <a:lnTo>
                    <a:pt x="204" y="422"/>
                  </a:lnTo>
                  <a:lnTo>
                    <a:pt x="239" y="419"/>
                  </a:lnTo>
                  <a:lnTo>
                    <a:pt x="275" y="417"/>
                  </a:lnTo>
                  <a:lnTo>
                    <a:pt x="313" y="415"/>
                  </a:lnTo>
                  <a:lnTo>
                    <a:pt x="352" y="414"/>
                  </a:lnTo>
                  <a:lnTo>
                    <a:pt x="394" y="415"/>
                  </a:lnTo>
                  <a:lnTo>
                    <a:pt x="438" y="417"/>
                  </a:lnTo>
                  <a:lnTo>
                    <a:pt x="482" y="422"/>
                  </a:lnTo>
                  <a:lnTo>
                    <a:pt x="529" y="427"/>
                  </a:lnTo>
                  <a:lnTo>
                    <a:pt x="575" y="436"/>
                  </a:lnTo>
                  <a:lnTo>
                    <a:pt x="624" y="446"/>
                  </a:lnTo>
                  <a:lnTo>
                    <a:pt x="674" y="459"/>
                  </a:lnTo>
                  <a:lnTo>
                    <a:pt x="725" y="475"/>
                  </a:lnTo>
                  <a:lnTo>
                    <a:pt x="777" y="494"/>
                  </a:lnTo>
                  <a:lnTo>
                    <a:pt x="829" y="516"/>
                  </a:lnTo>
                  <a:lnTo>
                    <a:pt x="882" y="540"/>
                  </a:lnTo>
                  <a:lnTo>
                    <a:pt x="936" y="569"/>
                  </a:lnTo>
                  <a:lnTo>
                    <a:pt x="990" y="602"/>
                  </a:lnTo>
                  <a:lnTo>
                    <a:pt x="1045" y="637"/>
                  </a:lnTo>
                  <a:lnTo>
                    <a:pt x="1099" y="678"/>
                  </a:lnTo>
                  <a:lnTo>
                    <a:pt x="1155" y="723"/>
                  </a:lnTo>
                  <a:lnTo>
                    <a:pt x="1209" y="772"/>
                  </a:lnTo>
                  <a:lnTo>
                    <a:pt x="1264" y="826"/>
                  </a:lnTo>
                </a:path>
              </a:pathLst>
            </a:custGeom>
            <a:solidFill>
              <a:schemeClr val="bg1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28398" dir="3806097" algn="ctr" rotWithShape="0">
                <a:schemeClr val="bg2"/>
              </a:outerShdw>
            </a:effec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81954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903817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55" name="Rectangle 3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3817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56" name="Rectangle 3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1A183CC4-7359-4792-8E8C-F57864FB0E5F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81957" name="Rectangle 3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752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81958" name="Rectangle 3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69C81B50-0A6D-4C79-A9C7-208F058146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8388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FF00"/>
        </a:buClr>
        <a:buSzPct val="75000"/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ü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FC46-95EB-43FA-9A41-9431FE8066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B5CB3-AA91-4CCF-9982-66076902CC3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tiff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C2CC2D0-5240-C4FA-ABF2-9207B58AD4E3}"/>
              </a:ext>
            </a:extLst>
          </p:cNvPr>
          <p:cNvGrpSpPr/>
          <p:nvPr/>
        </p:nvGrpSpPr>
        <p:grpSpPr>
          <a:xfrm>
            <a:off x="-586814" y="-262786"/>
            <a:ext cx="12906997" cy="7449797"/>
            <a:chOff x="0" y="0"/>
            <a:chExt cx="13132811" cy="686079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034682B-F35C-263D-239D-60BA213AA9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0" y="3961"/>
              <a:ext cx="765627" cy="685016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3E36882-C8BE-9340-CC58-F132E75000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54994" y="3960"/>
              <a:ext cx="765627" cy="685016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4EFFE45-ABB1-893A-A0D6-DB94BDFEFB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513065" y="7920"/>
              <a:ext cx="765627" cy="685016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A350963-D8AD-46CF-5D8E-32575F5C49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2248608" y="7842"/>
              <a:ext cx="765627" cy="685016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9F346D1-49C4-DAC0-0A92-45F996E3A4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014235" y="7841"/>
              <a:ext cx="765627" cy="685016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9DDA55A-9DE0-25AE-B977-83F03F51DD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755293" y="1168"/>
              <a:ext cx="765627" cy="685016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6A3C40FC-17F1-4875-492F-53A0CCB748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4513364" y="1"/>
              <a:ext cx="765627" cy="685016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D36C761-F983-9A99-5D69-AC9FC8E0F2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5268358" y="0"/>
              <a:ext cx="765627" cy="685016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43C0404-B8A7-6785-0A99-D336F44FC9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026429" y="3960"/>
              <a:ext cx="765627" cy="6850161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A301B32C-67EA-A692-93E1-B5380DCE96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761972" y="3882"/>
              <a:ext cx="765627" cy="685016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ABE4D1EF-80EC-E96B-9AB2-E81286FCA2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488367" y="3881"/>
              <a:ext cx="765627" cy="685016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7E85C291-A7CF-C3A8-4244-8A30A8163B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246438" y="7841"/>
              <a:ext cx="765627" cy="6850161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6840F0C-0C00-D0A6-7041-3F45708AD1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634110" y="2793"/>
              <a:ext cx="765627" cy="685016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DFD24551-EFAF-54CF-B767-433353AC00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9389104" y="2792"/>
              <a:ext cx="765627" cy="6850161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A6E4565-5EFF-3EFD-7D13-4C9F0D99A1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147175" y="6752"/>
              <a:ext cx="765627" cy="6850161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09DCBFF2-0110-1796-620C-C7D9522B89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882718" y="6674"/>
              <a:ext cx="765627" cy="6850161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617494B9-647F-D225-D6C9-739CA2C3DE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1609113" y="6673"/>
              <a:ext cx="765627" cy="6850161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95903BE-CAAD-57BC-087A-00644E7970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2367184" y="10633"/>
              <a:ext cx="765627" cy="6850161"/>
            </a:xfrm>
            <a:prstGeom prst="rect">
              <a:avLst/>
            </a:prstGeom>
          </p:spPr>
        </p:pic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3817" y="1977736"/>
            <a:ext cx="103632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99906" y="167750"/>
            <a:ext cx="5256400" cy="65556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C59A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600" dirty="0">
              <a:solidFill>
                <a:srgbClr val="C59A5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C59A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Binocular Disturbance after Glaucoma Drainage Device Implantation</a:t>
            </a:r>
            <a:endParaRPr lang="en-US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astering the Art of French Cooking, Volume 1 eBook by Julia Child - EPUB  Book | Rakuten Kobo United Stat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5" t="66368" r="35361" b="26919"/>
          <a:stretch/>
        </p:blipFill>
        <p:spPr bwMode="auto">
          <a:xfrm>
            <a:off x="1916958" y="5490519"/>
            <a:ext cx="2427606" cy="84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110451" y="1925316"/>
            <a:ext cx="5483809" cy="3077766"/>
          </a:xfrm>
          <a:prstGeom prst="rect">
            <a:avLst/>
          </a:prstGeom>
          <a:solidFill>
            <a:srgbClr val="00A59E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 Chen Peter Chang M.D.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Professor of Ophthalmology,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Pediatrics and Human Genetics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Bascom Palmer Eye Institute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Miami, FL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FA3A23-9386-9574-25C7-3800593EB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3652" y="569896"/>
            <a:ext cx="3405571" cy="115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69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74218A0-EC80-E428-86C4-426D9696A5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observations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Saccade velocity </a:t>
            </a:r>
            <a:r>
              <a:rPr lang="en-US" dirty="0">
                <a:sym typeface="Wingdings" panose="05000000000000000000" pitchFamily="2" charset="2"/>
              </a:rPr>
              <a:t> normal or slowed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“Restrictive” 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“Pseudo-paralytic” – bleb = airbag </a:t>
            </a:r>
            <a:endParaRPr lang="en-US" dirty="0"/>
          </a:p>
          <a:p>
            <a:r>
              <a:rPr lang="en-US" dirty="0"/>
              <a:t>Incomitant strabismus</a:t>
            </a:r>
          </a:p>
          <a:p>
            <a:r>
              <a:rPr lang="en-US" dirty="0" err="1"/>
              <a:t>Ipsi</a:t>
            </a:r>
            <a:r>
              <a:rPr lang="en-US" dirty="0"/>
              <a:t> muscle recession</a:t>
            </a:r>
          </a:p>
          <a:p>
            <a:pPr lvl="1"/>
            <a:r>
              <a:rPr lang="en-US" dirty="0"/>
              <a:t>Little effect</a:t>
            </a:r>
          </a:p>
          <a:p>
            <a:pPr lvl="1"/>
            <a:r>
              <a:rPr lang="en-US" dirty="0"/>
              <a:t>Messy</a:t>
            </a:r>
          </a:p>
        </p:txBody>
      </p:sp>
    </p:spTree>
    <p:extLst>
      <p:ext uri="{BB962C8B-B14F-4D97-AF65-F5344CB8AC3E}">
        <p14:creationId xmlns:p14="http://schemas.microsoft.com/office/powerpoint/2010/main" val="34055071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4EAE14-628E-EEF4-E002-89D4F6D659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a typeface="MS PGothic"/>
              </a:rPr>
              <a:t>Primary</a:t>
            </a:r>
          </a:p>
          <a:p>
            <a:pPr lvl="1"/>
            <a:r>
              <a:rPr lang="en-US" dirty="0">
                <a:ea typeface="MS PGothic"/>
              </a:rPr>
              <a:t>Bleb/implant lifts muscle, mass effect</a:t>
            </a:r>
          </a:p>
          <a:p>
            <a:pPr lvl="1"/>
            <a:r>
              <a:rPr lang="en-US" dirty="0">
                <a:solidFill>
                  <a:srgbClr val="FF0000"/>
                </a:solidFill>
                <a:ea typeface="MS PGothic"/>
              </a:rPr>
              <a:t>Resection + posterior fixation </a:t>
            </a:r>
            <a:r>
              <a:rPr lang="en-US" dirty="0">
                <a:ea typeface="MS PGothic"/>
              </a:rPr>
              <a:t>effect</a:t>
            </a:r>
          </a:p>
          <a:p>
            <a:r>
              <a:rPr lang="en-US" dirty="0"/>
              <a:t>Secondary</a:t>
            </a:r>
          </a:p>
          <a:p>
            <a:pPr lvl="1"/>
            <a:r>
              <a:rPr lang="en-US" dirty="0"/>
              <a:t>Scar tissue – conjunctiva?  </a:t>
            </a:r>
          </a:p>
          <a:p>
            <a:pPr lvl="1"/>
            <a:r>
              <a:rPr lang="en-US" dirty="0"/>
              <a:t>Fat adherence syndrome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7745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5EF803-7136-3C0C-CC7B-CC526A136A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 goal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Single binocular vision</a:t>
            </a:r>
          </a:p>
          <a:p>
            <a:pPr lvl="1"/>
            <a:r>
              <a:rPr lang="en-US" dirty="0"/>
              <a:t>May be unrealistic</a:t>
            </a:r>
          </a:p>
          <a:p>
            <a:pPr lvl="1"/>
            <a:r>
              <a:rPr lang="en-US" dirty="0"/>
              <a:t>Must be able to fuse </a:t>
            </a:r>
          </a:p>
          <a:p>
            <a:r>
              <a:rPr lang="en-US" dirty="0"/>
              <a:t>Elimination of diplopia</a:t>
            </a:r>
          </a:p>
          <a:p>
            <a:pPr lvl="1"/>
            <a:r>
              <a:rPr lang="en-US" dirty="0"/>
              <a:t>Realistic goal (for the most part)</a:t>
            </a:r>
          </a:p>
          <a:p>
            <a:r>
              <a:rPr lang="en-US" dirty="0"/>
              <a:t>Cosmesis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8996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FA880D9-FDE3-B9B2-EDDD-84808ACA71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binocular 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Observation </a:t>
            </a:r>
          </a:p>
          <a:p>
            <a:pPr lvl="1"/>
            <a:r>
              <a:rPr lang="en-US" dirty="0"/>
              <a:t>30-40% of post-op diplopia resolve by 6 months</a:t>
            </a:r>
          </a:p>
          <a:p>
            <a:r>
              <a:rPr lang="en-US" dirty="0"/>
              <a:t>Prisms</a:t>
            </a:r>
          </a:p>
          <a:p>
            <a:pPr lvl="1"/>
            <a:r>
              <a:rPr lang="en-US" dirty="0"/>
              <a:t>Different amount for D vs N</a:t>
            </a:r>
          </a:p>
          <a:p>
            <a:pPr lvl="1"/>
            <a:r>
              <a:rPr lang="en-US" dirty="0"/>
              <a:t>Can test fusional ability</a:t>
            </a:r>
          </a:p>
          <a:p>
            <a:pPr lvl="1"/>
            <a:r>
              <a:rPr lang="en-US" dirty="0"/>
              <a:t>If prisms make diplopia worse (microtropia range), then no chance for SBV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204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B53D7-55ED-BD5A-B57B-AE045172AC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Elimination of diplopia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Monocular occlusion</a:t>
            </a:r>
          </a:p>
          <a:p>
            <a:pPr lvl="1"/>
            <a:r>
              <a:rPr lang="en-US" dirty="0"/>
              <a:t>Not ideal, but acceptable to some</a:t>
            </a:r>
          </a:p>
          <a:p>
            <a:r>
              <a:rPr lang="en-US" dirty="0"/>
              <a:t>Extreme monovision</a:t>
            </a:r>
          </a:p>
          <a:p>
            <a:pPr lvl="1"/>
            <a:r>
              <a:rPr lang="en-US" dirty="0"/>
              <a:t>Glasses </a:t>
            </a:r>
          </a:p>
          <a:p>
            <a:pPr lvl="1"/>
            <a:r>
              <a:rPr lang="en-US" dirty="0"/>
              <a:t>IOL</a:t>
            </a:r>
          </a:p>
          <a:p>
            <a:r>
              <a:rPr lang="en-US" dirty="0"/>
              <a:t>Prisms</a:t>
            </a:r>
          </a:p>
          <a:p>
            <a:pPr lvl="1"/>
            <a:r>
              <a:rPr lang="en-US" dirty="0"/>
              <a:t>Move second image far away so can ignore/suppress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439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1120BE-0988-78E3-609B-2EA06C168B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Surgical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Glaucoma surgeon</a:t>
            </a:r>
          </a:p>
          <a:p>
            <a:pPr lvl="1"/>
            <a:r>
              <a:rPr lang="en-US" dirty="0"/>
              <a:t>Reduce the bleb size</a:t>
            </a:r>
          </a:p>
          <a:p>
            <a:pPr lvl="2"/>
            <a:r>
              <a:rPr lang="en-US" dirty="0"/>
              <a:t>Ligate the tube</a:t>
            </a:r>
          </a:p>
          <a:p>
            <a:pPr lvl="2"/>
            <a:r>
              <a:rPr lang="en-US" dirty="0"/>
              <a:t>Occlude the tube</a:t>
            </a:r>
          </a:p>
          <a:p>
            <a:pPr lvl="2"/>
            <a:r>
              <a:rPr lang="en-US" dirty="0"/>
              <a:t>Concurrent procedures to decrease IOP</a:t>
            </a:r>
          </a:p>
          <a:p>
            <a:pPr lvl="1"/>
            <a:r>
              <a:rPr lang="en-US" dirty="0"/>
              <a:t>Extreme </a:t>
            </a:r>
            <a:r>
              <a:rPr lang="en-US" dirty="0" err="1"/>
              <a:t>monovision</a:t>
            </a:r>
            <a:r>
              <a:rPr lang="en-US" dirty="0"/>
              <a:t> with IOL</a:t>
            </a:r>
          </a:p>
          <a:p>
            <a:r>
              <a:rPr lang="en-US" dirty="0"/>
              <a:t>Strabismus surgeon</a:t>
            </a:r>
          </a:p>
          <a:p>
            <a:pPr lvl="1"/>
            <a:r>
              <a:rPr lang="en-US" dirty="0"/>
              <a:t>Resection/posterior fixation fellow eye</a:t>
            </a:r>
          </a:p>
          <a:p>
            <a:pPr lvl="1"/>
            <a:r>
              <a:rPr lang="en-US" dirty="0"/>
              <a:t>(If affected eye can move to midline)</a:t>
            </a:r>
          </a:p>
          <a:p>
            <a:endParaRPr lang="en-US" dirty="0"/>
          </a:p>
          <a:p>
            <a:pPr lvl="1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9957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38A4B0-8496-A0F1-61FE-9D5BEEBB43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87 yro F</a:t>
            </a:r>
          </a:p>
          <a:p>
            <a:r>
              <a:rPr lang="en-US" dirty="0"/>
              <a:t>PXF glaucoma for 5 years (both eyes)</a:t>
            </a:r>
          </a:p>
          <a:p>
            <a:endParaRPr lang="en-US" dirty="0"/>
          </a:p>
          <a:p>
            <a:r>
              <a:rPr lang="en-US" dirty="0"/>
              <a:t>Caretaker of her 93 yro husband</a:t>
            </a:r>
          </a:p>
          <a:p>
            <a:r>
              <a:rPr lang="en-US" dirty="0"/>
              <a:t>Fully-independent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VA cc 20/25 OU</a:t>
            </a:r>
          </a:p>
          <a:p>
            <a:r>
              <a:rPr lang="en-US" dirty="0"/>
              <a:t>IOP </a:t>
            </a:r>
          </a:p>
          <a:p>
            <a:pPr lvl="1"/>
            <a:r>
              <a:rPr lang="en-US" dirty="0"/>
              <a:t>OD 20</a:t>
            </a:r>
          </a:p>
          <a:p>
            <a:pPr lvl="1"/>
            <a:r>
              <a:rPr lang="en-US" dirty="0"/>
              <a:t>OS 23</a:t>
            </a:r>
          </a:p>
          <a:p>
            <a:r>
              <a:rPr lang="en-US" dirty="0"/>
              <a:t>Allergic to many meds</a:t>
            </a:r>
          </a:p>
          <a:p>
            <a:r>
              <a:rPr lang="en-US" dirty="0" err="1"/>
              <a:t>Latanoprost</a:t>
            </a:r>
            <a:r>
              <a:rPr lang="en-US" dirty="0"/>
              <a:t> 1/1, MZM 50^2</a:t>
            </a:r>
          </a:p>
        </p:txBody>
      </p:sp>
    </p:spTree>
    <p:extLst>
      <p:ext uri="{BB962C8B-B14F-4D97-AF65-F5344CB8AC3E}">
        <p14:creationId xmlns:p14="http://schemas.microsoft.com/office/powerpoint/2010/main" val="42772013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CABB75-E9D2-0FCB-05C5-6D5AC66DBA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3074" name="Picture 2" descr="C:\Users\T7A12~1.CHA\AppData\Local\Temp\OIS\WebStation\Clipboard\SymphonyWeb808306_1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" t="15930" r="2344" b="11969"/>
          <a:stretch/>
        </p:blipFill>
        <p:spPr bwMode="auto">
          <a:xfrm>
            <a:off x="3124191" y="170849"/>
            <a:ext cx="6057900" cy="652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7225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BD1CEC-8ED9-3CEF-E261-2728614DBC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6" name="Picture 3" descr="C:\Users\T7A12~1.CHA\AppData\Local\Temp\OIS\WebStation\Clipboard\SymphonyWeb808522_2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" t="9852" r="8830" b="8353"/>
          <a:stretch/>
        </p:blipFill>
        <p:spPr bwMode="auto">
          <a:xfrm>
            <a:off x="1687285" y="751116"/>
            <a:ext cx="4147458" cy="537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T7A12~1.CHA\AppData\Local\Temp\OIS\WebStation\Clipboard\SymphonyWeb808522_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9" t="12389" r="8116" b="8200"/>
          <a:stretch/>
        </p:blipFill>
        <p:spPr bwMode="auto">
          <a:xfrm>
            <a:off x="6079670" y="746731"/>
            <a:ext cx="4408712" cy="537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163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DAD07A-F096-7361-E1CF-D575909B0D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Baerveldt implant</a:t>
            </a:r>
          </a:p>
          <a:p>
            <a:pPr lvl="1"/>
            <a:r>
              <a:rPr lang="en-US" dirty="0"/>
              <a:t>Uncomplicated</a:t>
            </a:r>
          </a:p>
          <a:p>
            <a:pPr lvl="1"/>
            <a:r>
              <a:rPr lang="en-US" dirty="0"/>
              <a:t>IOP 12 – 25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POW5</a:t>
            </a:r>
          </a:p>
          <a:p>
            <a:pPr lvl="1"/>
            <a:r>
              <a:rPr lang="en-US" dirty="0"/>
              <a:t>Laser suturelysis</a:t>
            </a:r>
          </a:p>
          <a:p>
            <a:pPr lvl="1"/>
            <a:r>
              <a:rPr lang="en-US" dirty="0"/>
              <a:t>IOP 34 </a:t>
            </a:r>
            <a:r>
              <a:rPr lang="en-US" dirty="0">
                <a:sym typeface="Wingdings" panose="05000000000000000000" pitchFamily="2" charset="2"/>
              </a:rPr>
              <a:t> 14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53362" y="3833158"/>
            <a:ext cx="85170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Constant, </a:t>
            </a:r>
            <a:r>
              <a:rPr lang="en-US" sz="6000" dirty="0" err="1">
                <a:solidFill>
                  <a:srgbClr val="FF0000"/>
                </a:solidFill>
              </a:rPr>
              <a:t>incomitant</a:t>
            </a:r>
            <a:r>
              <a:rPr lang="en-US" sz="6000" dirty="0">
                <a:solidFill>
                  <a:srgbClr val="FF0000"/>
                </a:solidFill>
              </a:rPr>
              <a:t>, binocular diplopia</a:t>
            </a:r>
          </a:p>
        </p:txBody>
      </p:sp>
    </p:spTree>
    <p:extLst>
      <p:ext uri="{BB962C8B-B14F-4D97-AF65-F5344CB8AC3E}">
        <p14:creationId xmlns:p14="http://schemas.microsoft.com/office/powerpoint/2010/main" val="1403540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repeatCount="indefinit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A9BE7044-5C43-B039-7389-28D2EA13C65B}"/>
              </a:ext>
            </a:extLst>
          </p:cNvPr>
          <p:cNvGrpSpPr/>
          <p:nvPr/>
        </p:nvGrpSpPr>
        <p:grpSpPr>
          <a:xfrm>
            <a:off x="-586814" y="-262786"/>
            <a:ext cx="12906997" cy="7449797"/>
            <a:chOff x="0" y="0"/>
            <a:chExt cx="13132811" cy="6860794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E5C60294-89BB-D41A-2D94-59BFEC4E59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0" y="3961"/>
              <a:ext cx="765627" cy="6850161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ABF5BDCA-A54B-4637-4D73-38A1EDA002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54994" y="3960"/>
              <a:ext cx="765627" cy="6850161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0A94E1F1-E0DC-BC49-88FA-30EAEE28BC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513065" y="7920"/>
              <a:ext cx="765627" cy="6850161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51AB0536-27E0-5D48-D28D-AF3B40912D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2248608" y="7842"/>
              <a:ext cx="765627" cy="6850161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B3DA6EA-C643-31D8-906C-BAF38B7351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014235" y="7841"/>
              <a:ext cx="765627" cy="6850161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B6B1DED3-7802-CF63-4132-8C9C05254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755293" y="1168"/>
              <a:ext cx="765627" cy="6850161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91E30238-FD19-B330-8041-61AA1E2C1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4513364" y="1"/>
              <a:ext cx="765627" cy="6850161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24E211B-0251-6C80-7C41-1E79E9244C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5268358" y="0"/>
              <a:ext cx="765627" cy="6850161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7B58F713-F2E7-2C1B-4BA5-52BFCEDE63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026429" y="3960"/>
              <a:ext cx="765627" cy="6850161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6C74AF43-F2D6-1A11-52E6-905297EA94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761972" y="3882"/>
              <a:ext cx="765627" cy="6850161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D41C5F5E-71D5-4CB6-6314-06A954B578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488367" y="3881"/>
              <a:ext cx="765627" cy="6850161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B692AE2-B5E8-EBE7-2577-28861C2B12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246438" y="7841"/>
              <a:ext cx="765627" cy="6850161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0DF2BF89-634D-A746-808D-1844DE3A30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634110" y="2793"/>
              <a:ext cx="765627" cy="6850161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28CD98D4-5207-D74B-4DAB-FA10919E9A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9389104" y="2792"/>
              <a:ext cx="765627" cy="6850161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AAF7ABA9-A12D-EE30-9605-CAA2268B14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147175" y="6752"/>
              <a:ext cx="765627" cy="6850161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23E1AB5D-2F09-9348-2BF1-396A20B528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882718" y="6674"/>
              <a:ext cx="765627" cy="6850161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63305889-2F12-E1B1-7855-903619A148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1609113" y="6673"/>
              <a:ext cx="765627" cy="6850161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0795CBE-A582-1100-4999-EFD5865B93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2367184" y="10633"/>
              <a:ext cx="765627" cy="6850161"/>
            </a:xfrm>
            <a:prstGeom prst="rect">
              <a:avLst/>
            </a:prstGeom>
          </p:spPr>
        </p:pic>
      </p:grpSp>
      <p:sp>
        <p:nvSpPr>
          <p:cNvPr id="29" name="TextBox 28"/>
          <p:cNvSpPr txBox="1"/>
          <p:nvPr/>
        </p:nvSpPr>
        <p:spPr>
          <a:xfrm>
            <a:off x="938816" y="1347588"/>
            <a:ext cx="10293202" cy="3477875"/>
          </a:xfrm>
          <a:prstGeom prst="rect">
            <a:avLst/>
          </a:prstGeom>
          <a:solidFill>
            <a:srgbClr val="00A59E">
              <a:alpha val="50000"/>
            </a:srgbClr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FINANCIAL DISCLOSURES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Clinical Decisions in Glaucoma, 2nd Ed. – 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Research to Prevent Blindness – 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American Academy of Ophthalmology – S</a:t>
            </a:r>
          </a:p>
        </p:txBody>
      </p:sp>
    </p:spTree>
    <p:extLst>
      <p:ext uri="{BB962C8B-B14F-4D97-AF65-F5344CB8AC3E}">
        <p14:creationId xmlns:p14="http://schemas.microsoft.com/office/powerpoint/2010/main" val="9498811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444968-CB43-D4D3-5362-9B226F4767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4098" name="Picture 2" descr="C:\Users\T7A12~1.CHA\AppData\Local\Temp\OIS\WebStation\Clipboard\SymphonyWeb850965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3" b="11111"/>
          <a:stretch/>
        </p:blipFill>
        <p:spPr bwMode="auto">
          <a:xfrm>
            <a:off x="4635029" y="3167743"/>
            <a:ext cx="546557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67" t="57500" r="2000" b="23521"/>
          <a:stretch/>
        </p:blipFill>
        <p:spPr bwMode="auto">
          <a:xfrm>
            <a:off x="2590800" y="272144"/>
            <a:ext cx="6972300" cy="195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17916" y="3167743"/>
            <a:ext cx="32983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Eye – “up and out.”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00019" y="1142998"/>
            <a:ext cx="518091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LXT 30</a:t>
            </a:r>
          </a:p>
          <a:p>
            <a:r>
              <a:rPr lang="en-US" sz="800" dirty="0">
                <a:solidFill>
                  <a:schemeClr val="bg2"/>
                </a:solidFill>
              </a:rPr>
              <a:t>LHT 8</a:t>
            </a:r>
          </a:p>
        </p:txBody>
      </p:sp>
    </p:spTree>
    <p:extLst>
      <p:ext uri="{BB962C8B-B14F-4D97-AF65-F5344CB8AC3E}">
        <p14:creationId xmlns:p14="http://schemas.microsoft.com/office/powerpoint/2010/main" val="40643367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DBB8FF-C340-4E1E-8E45-67EBA78C75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3074" name="Picture 2" descr="C:\Users\T7A12~1.CHA\AppData\Local\Temp\OIS\WebStation\Clipboard\SymphonyWeb872468_1.T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3" t="12743" r="12380" b="11853"/>
          <a:stretch/>
        </p:blipFill>
        <p:spPr bwMode="auto">
          <a:xfrm>
            <a:off x="1552852" y="1"/>
            <a:ext cx="5601810" cy="413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T7A12~1.CHA\AppData\Local\Temp\OIS\WebStation\Clipboard\SymphonyWeb872468_2.TI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8" t="12581" r="13714" b="17354"/>
          <a:stretch/>
        </p:blipFill>
        <p:spPr bwMode="auto">
          <a:xfrm>
            <a:off x="5190478" y="3013968"/>
            <a:ext cx="5477522" cy="384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8368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949232-B2E9-C89C-17CF-A493C5CD14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5" name="2-0 Prolene plugging tube ab interno.wmv">
            <a:hlinkClick r:id="" action="ppaction://media"/>
          </p:cNvPr>
          <p:cNvPicPr>
            <a:picLocks noGrp="1" noChangeAspect="1"/>
          </p:cNvPicPr>
          <p:nvPr>
            <p:ph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79106" y="907002"/>
            <a:ext cx="8504149" cy="4783584"/>
          </a:xfrm>
        </p:spPr>
      </p:pic>
      <p:sp>
        <p:nvSpPr>
          <p:cNvPr id="6" name="TextBox 5"/>
          <p:cNvSpPr txBox="1"/>
          <p:nvPr/>
        </p:nvSpPr>
        <p:spPr>
          <a:xfrm>
            <a:off x="4613427" y="6161109"/>
            <a:ext cx="2971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Concurrent GATT and ECP</a:t>
            </a:r>
          </a:p>
        </p:txBody>
      </p:sp>
    </p:spTree>
    <p:extLst>
      <p:ext uri="{BB962C8B-B14F-4D97-AF65-F5344CB8AC3E}">
        <p14:creationId xmlns:p14="http://schemas.microsoft.com/office/powerpoint/2010/main" val="32345075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3FED82-326A-8B79-245F-F005D9B5DE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1-week post-op</a:t>
            </a:r>
          </a:p>
          <a:p>
            <a:pPr lvl="1"/>
            <a:r>
              <a:rPr lang="en-US" dirty="0"/>
              <a:t>Single binocular vision at primary and down gaze(!)</a:t>
            </a:r>
          </a:p>
          <a:p>
            <a:pPr lvl="1"/>
            <a:r>
              <a:rPr lang="en-US" dirty="0"/>
              <a:t>IOP 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3468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B51076-D8A4-18F9-C280-D90E215AD0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"/>
            <a:ext cx="5426075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T7A12~1.CHA\AppData\Local\Temp\OIS\WebStation\Clipboard\SymphonyWeb882914_2.TI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9" t="12904" r="13470" b="15089"/>
          <a:stretch/>
        </p:blipFill>
        <p:spPr bwMode="auto">
          <a:xfrm>
            <a:off x="5181600" y="2907438"/>
            <a:ext cx="5486400" cy="395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5966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BB2913-6B81-5186-B450-04BEE8259E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Persistent diplopia after GDD</a:t>
            </a:r>
          </a:p>
          <a:p>
            <a:pPr lvl="1"/>
            <a:r>
              <a:rPr lang="en-US" dirty="0"/>
              <a:t>~ 5% at 1 year</a:t>
            </a:r>
          </a:p>
          <a:p>
            <a:pPr lvl="1"/>
            <a:r>
              <a:rPr lang="en-US" dirty="0"/>
              <a:t>Occurs 2 wks – 3 months post-op</a:t>
            </a:r>
          </a:p>
          <a:p>
            <a:pPr lvl="1"/>
            <a:r>
              <a:rPr lang="en-US" dirty="0"/>
              <a:t>Most eyes deviate toward GDD</a:t>
            </a:r>
          </a:p>
          <a:p>
            <a:pPr lvl="1"/>
            <a:r>
              <a:rPr lang="en-US" dirty="0"/>
              <a:t>Incomitant, restrictive or pseudo-paralytic strabismus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  <a:p>
            <a:pPr lvl="1"/>
            <a:r>
              <a:rPr lang="en-US" dirty="0"/>
              <a:t>Set realistic goals</a:t>
            </a:r>
          </a:p>
          <a:p>
            <a:pPr lvl="1"/>
            <a:r>
              <a:rPr lang="en-US" dirty="0"/>
              <a:t>Eliminate diplopia</a:t>
            </a:r>
          </a:p>
          <a:p>
            <a:pPr lvl="2"/>
            <a:r>
              <a:rPr lang="en-US" dirty="0"/>
              <a:t>Observe</a:t>
            </a:r>
          </a:p>
          <a:p>
            <a:pPr lvl="2"/>
            <a:r>
              <a:rPr lang="en-US" dirty="0"/>
              <a:t>Monocular occlusion</a:t>
            </a:r>
          </a:p>
          <a:p>
            <a:pPr lvl="2"/>
            <a:r>
              <a:rPr lang="en-US" dirty="0"/>
              <a:t>Prisms</a:t>
            </a:r>
          </a:p>
          <a:p>
            <a:pPr lvl="2"/>
            <a:r>
              <a:rPr lang="en-US" dirty="0"/>
              <a:t>Extreme monovision</a:t>
            </a:r>
          </a:p>
          <a:p>
            <a:pPr lvl="1"/>
            <a:r>
              <a:rPr lang="en-US" dirty="0"/>
              <a:t>Decrease bleb size</a:t>
            </a:r>
          </a:p>
          <a:p>
            <a:pPr lvl="2"/>
            <a:r>
              <a:rPr lang="en-US" dirty="0"/>
              <a:t>Occlude the tube</a:t>
            </a:r>
          </a:p>
          <a:p>
            <a:pPr lvl="1"/>
            <a:r>
              <a:rPr lang="en-US" dirty="0"/>
              <a:t>Muscle surgery – fellow eye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7308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" y="0"/>
            <a:ext cx="12192000" cy="6860794"/>
            <a:chOff x="0" y="0"/>
            <a:chExt cx="13132811" cy="686079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0" y="3961"/>
              <a:ext cx="765627" cy="685016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54994" y="3960"/>
              <a:ext cx="765627" cy="685016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513065" y="7920"/>
              <a:ext cx="765627" cy="685016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2248608" y="7842"/>
              <a:ext cx="765627" cy="685016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014235" y="7841"/>
              <a:ext cx="765627" cy="685016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3755293" y="1168"/>
              <a:ext cx="765627" cy="685016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4513364" y="1"/>
              <a:ext cx="765627" cy="685016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5268358" y="0"/>
              <a:ext cx="765627" cy="685016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026429" y="3960"/>
              <a:ext cx="765627" cy="6850161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6761972" y="3882"/>
              <a:ext cx="765627" cy="6850161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7488367" y="3881"/>
              <a:ext cx="765627" cy="6850161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246438" y="7841"/>
              <a:ext cx="765627" cy="685016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8634110" y="2793"/>
              <a:ext cx="765627" cy="685016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9389104" y="2792"/>
              <a:ext cx="765627" cy="685016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147175" y="6752"/>
              <a:ext cx="765627" cy="685016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0882718" y="6674"/>
              <a:ext cx="765627" cy="685016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1609113" y="6673"/>
              <a:ext cx="765627" cy="685016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2"/>
            <a:srcRect r="83905"/>
            <a:stretch/>
          </p:blipFill>
          <p:spPr>
            <a:xfrm>
              <a:off x="12367184" y="10633"/>
              <a:ext cx="765627" cy="6850161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1213863" y="1712118"/>
            <a:ext cx="9472465" cy="2308324"/>
          </a:xfrm>
          <a:prstGeom prst="rect">
            <a:avLst/>
          </a:prstGeom>
          <a:solidFill>
            <a:srgbClr val="02A59D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</a:p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t.chang@med.miami.edu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156CD8-D2E4-1D1F-3170-CA0C1D1A2C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629" t="34166" r="38593" b="33500"/>
          <a:stretch/>
        </p:blipFill>
        <p:spPr>
          <a:xfrm>
            <a:off x="5112111" y="4303688"/>
            <a:ext cx="1967777" cy="186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484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1338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10CAA97-86E9-0CB9-EA94-33510F5319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provide an overview of new onset, persistent diplopia after glaucoma drainage device implantation</a:t>
            </a:r>
          </a:p>
          <a:p>
            <a:r>
              <a:rPr lang="en-US" dirty="0"/>
              <a:t>To discuss briefly management strategies</a:t>
            </a:r>
          </a:p>
        </p:txBody>
      </p:sp>
    </p:spTree>
    <p:extLst>
      <p:ext uri="{BB962C8B-B14F-4D97-AF65-F5344CB8AC3E}">
        <p14:creationId xmlns:p14="http://schemas.microsoft.com/office/powerpoint/2010/main" val="15594977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31901A-77DB-52C2-9D35-3C77D5EE52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PGothic"/>
              </a:rPr>
              <a:t>Semantics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ea typeface="MS PGothic"/>
              </a:rPr>
              <a:t>Motility disturbance &gt; strabismus &gt; diplopia</a:t>
            </a:r>
          </a:p>
          <a:p>
            <a:endParaRPr lang="en-US" dirty="0">
              <a:ea typeface="MS PGothic"/>
            </a:endParaRPr>
          </a:p>
          <a:p>
            <a:endParaRPr lang="en-US" dirty="0">
              <a:ea typeface="MS PGothic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" r="2688" b="14258"/>
          <a:stretch/>
        </p:blipFill>
        <p:spPr bwMode="auto">
          <a:xfrm>
            <a:off x="2775751" y="3061589"/>
            <a:ext cx="6143398" cy="2660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326688" y="6088246"/>
            <a:ext cx="61691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/>
              <a:t>Rauscher FM, Gedde SJ, Schiffman JC, Feuer WJ, Barton K, Lee RK; Tube Versus Trabeculectomy Study Group.  Motility disturbances in the tube versus trabeculectomy study during the first year of follow-up.  Am J Ophthalmol. 2009 Mar;147(3):458-66.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7798055" y="3938608"/>
            <a:ext cx="479833" cy="1756548"/>
          </a:xfrm>
          <a:prstGeom prst="rect">
            <a:avLst/>
          </a:prstGeom>
          <a:solidFill>
            <a:schemeClr val="tx2">
              <a:alpha val="20000"/>
            </a:scheme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421561" y="3938608"/>
            <a:ext cx="479833" cy="1756548"/>
          </a:xfrm>
          <a:prstGeom prst="rect">
            <a:avLst/>
          </a:prstGeom>
          <a:solidFill>
            <a:schemeClr val="tx2">
              <a:alpha val="20000"/>
            </a:scheme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35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49C1F2-3139-6BBD-BE05-8AAF0B0C38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PGothic"/>
              </a:rPr>
              <a:t>New onset, persistent diplopia after glaucoma implant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a typeface="MS PGothic"/>
              </a:rPr>
              <a:t>TVT (2009, pros)</a:t>
            </a:r>
          </a:p>
          <a:p>
            <a:pPr lvl="1"/>
            <a:r>
              <a:rPr lang="en-US" sz="2400" dirty="0">
                <a:ea typeface="MS PGothic"/>
              </a:rPr>
              <a:t>5% at 1 year</a:t>
            </a:r>
          </a:p>
          <a:p>
            <a:r>
              <a:rPr lang="en-US" dirty="0" err="1">
                <a:ea typeface="MS PGothic"/>
              </a:rPr>
              <a:t>Abdelaziz</a:t>
            </a:r>
            <a:r>
              <a:rPr lang="en-US" dirty="0">
                <a:ea typeface="MS PGothic"/>
              </a:rPr>
              <a:t> et al (2013, retro)</a:t>
            </a:r>
          </a:p>
          <a:p>
            <a:pPr lvl="1"/>
            <a:r>
              <a:rPr lang="en-US" sz="2400" dirty="0">
                <a:ea typeface="MS PGothic"/>
              </a:rPr>
              <a:t>1.4% at 1 year</a:t>
            </a:r>
          </a:p>
          <a:p>
            <a:r>
              <a:rPr lang="en-US" dirty="0">
                <a:ea typeface="MS PGothic"/>
              </a:rPr>
              <a:t>Emanuel et al (2013, retro)</a:t>
            </a:r>
          </a:p>
          <a:p>
            <a:pPr lvl="1"/>
            <a:r>
              <a:rPr lang="en-US" sz="2400" dirty="0">
                <a:ea typeface="MS PGothic"/>
              </a:rPr>
              <a:t>3.5% at 6 months</a:t>
            </a:r>
          </a:p>
          <a:p>
            <a:r>
              <a:rPr lang="en-US" dirty="0">
                <a:ea typeface="MS PGothic"/>
              </a:rPr>
              <a:t>ABC (2015, pros) </a:t>
            </a:r>
          </a:p>
          <a:p>
            <a:pPr lvl="1"/>
            <a:r>
              <a:rPr lang="en-US" sz="2400" dirty="0">
                <a:ea typeface="MS PGothic"/>
              </a:rPr>
              <a:t>3% at 5 years (both groups)</a:t>
            </a:r>
          </a:p>
        </p:txBody>
      </p:sp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2335566" y="6089775"/>
            <a:ext cx="742691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/>
              <a:t>Rauscher FM, et al. Motility disturbances in the tube versus trabeculectomy study during the first year of follow-up.  Am J </a:t>
            </a:r>
            <a:r>
              <a:rPr lang="en-US" sz="800" dirty="0" err="1"/>
              <a:t>Ophthalmol</a:t>
            </a:r>
            <a:r>
              <a:rPr lang="en-US" sz="800" dirty="0"/>
              <a:t>. 2009 Mar;147(3):458-66.</a:t>
            </a:r>
          </a:p>
          <a:p>
            <a:r>
              <a:rPr lang="en-US" sz="800" dirty="0"/>
              <a:t>Abdelaziz A, et al.  Diplopia after glaucoma drainage device implantation.  J AAPOS. 2013 Apr;17(2):192-6.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/>
              <a:t>Emanuel M, Beck A.  </a:t>
            </a:r>
            <a:r>
              <a:rPr lang="en-US" sz="800" dirty="0" err="1"/>
              <a:t>Diplpia</a:t>
            </a:r>
            <a:r>
              <a:rPr lang="en-US" sz="800" dirty="0"/>
              <a:t> following glaucoma drainage device surgery.  Unpublished data.  June 1, 2013.</a:t>
            </a:r>
          </a:p>
          <a:p>
            <a:r>
              <a:rPr lang="en-US" sz="800" dirty="0" err="1"/>
              <a:t>Budenz</a:t>
            </a:r>
            <a:r>
              <a:rPr lang="en-US" sz="800" dirty="0"/>
              <a:t> DL, et al. Postoperative Complications in the Ahmed </a:t>
            </a:r>
            <a:r>
              <a:rPr lang="en-US" sz="800" dirty="0" err="1"/>
              <a:t>Baerveldt</a:t>
            </a:r>
            <a:r>
              <a:rPr lang="en-US" sz="800" dirty="0"/>
              <a:t> Comparison Study During Five Years of Follow-up.</a:t>
            </a:r>
          </a:p>
          <a:p>
            <a:r>
              <a:rPr lang="en-US" sz="800" dirty="0"/>
              <a:t>Am J </a:t>
            </a:r>
            <a:r>
              <a:rPr lang="en-US" sz="800" dirty="0" err="1"/>
              <a:t>Ophthalmol</a:t>
            </a:r>
            <a:r>
              <a:rPr lang="en-US" sz="800" dirty="0"/>
              <a:t>. 2016 Mar;163:75-82.e3. </a:t>
            </a:r>
            <a:r>
              <a:rPr lang="en-US" sz="800" dirty="0" err="1"/>
              <a:t>doi</a:t>
            </a:r>
            <a:r>
              <a:rPr lang="en-US" sz="800" dirty="0"/>
              <a:t>: 10.1016/j.ajo.2015.11.023. </a:t>
            </a:r>
            <a:r>
              <a:rPr lang="en-US" sz="800" dirty="0" err="1"/>
              <a:t>Epub</a:t>
            </a:r>
            <a:r>
              <a:rPr lang="en-US" sz="800" dirty="0"/>
              <a:t> 2015 Nov 18.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800" dirty="0"/>
          </a:p>
        </p:txBody>
      </p:sp>
      <p:sp>
        <p:nvSpPr>
          <p:cNvPr id="2" name="TextBox 1"/>
          <p:cNvSpPr txBox="1"/>
          <p:nvPr/>
        </p:nvSpPr>
        <p:spPr>
          <a:xfrm>
            <a:off x="7661032" y="3393831"/>
            <a:ext cx="28392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5% risk!!</a:t>
            </a:r>
          </a:p>
        </p:txBody>
      </p:sp>
    </p:spTree>
    <p:extLst>
      <p:ext uri="{BB962C8B-B14F-4D97-AF65-F5344CB8AC3E}">
        <p14:creationId xmlns:p14="http://schemas.microsoft.com/office/powerpoint/2010/main" val="16079411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515959-D4BB-DFA3-EF3D-A51D62A7CC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PGothic"/>
              </a:rPr>
              <a:t>Pattern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~75% eyes deviate toward implant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326688" y="6092400"/>
            <a:ext cx="6169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/>
              <a:t>Muñoz M, Parrish RK 2nd.  Strabismus following implantation of </a:t>
            </a:r>
            <a:r>
              <a:rPr lang="en-US" sz="800" dirty="0" err="1"/>
              <a:t>Baerveldt</a:t>
            </a:r>
            <a:r>
              <a:rPr lang="en-US" sz="800" dirty="0"/>
              <a:t> drainage devices.  Arch Ophthalmol. 1993 Aug;111(8):1096-9.</a:t>
            </a:r>
          </a:p>
          <a:p>
            <a:r>
              <a:rPr lang="en-US" sz="800" dirty="0"/>
              <a:t>Abdelaziz A, Capó H, Banitt MR, Schiffman J, Feuer WJ, McKeown CA, Spencer NE, Parrish RK.  Diplopia after glaucoma drainage device implantation.  J AAPOS. 2013 Apr;17(2):192-6.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330" r="1913"/>
          <a:stretch/>
        </p:blipFill>
        <p:spPr bwMode="auto">
          <a:xfrm>
            <a:off x="2619475" y="2679828"/>
            <a:ext cx="3574108" cy="334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92" y="2574416"/>
            <a:ext cx="3105584" cy="356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26428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408117D-264C-98E6-5BA4-205A25C9E7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681" y="1820722"/>
            <a:ext cx="7007043" cy="377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PGothic"/>
              </a:rPr>
              <a:t>Timing</a:t>
            </a:r>
            <a:endParaRPr lang="en-US" dirty="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344444" y="6088421"/>
            <a:ext cx="61691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800" dirty="0"/>
              <a:t>Abdelaziz A, Capó H, Banitt MR, Schiffman J, Feuer WJ, McKeown CA, Spencer NE, Parrish RK.  Diplopia after glaucoma drainage device implantation.  J AAPOS. 2013 Apr;17(2):192-6. </a:t>
            </a:r>
          </a:p>
        </p:txBody>
      </p:sp>
    </p:spTree>
    <p:extLst>
      <p:ext uri="{BB962C8B-B14F-4D97-AF65-F5344CB8AC3E}">
        <p14:creationId xmlns:p14="http://schemas.microsoft.com/office/powerpoint/2010/main" val="29287230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9DB851-C398-1602-5C2A-0B8AE52C9F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0"/>
                    </a14:imgEffect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rcRect l="18536" t="8170" r="263" b="43690"/>
          <a:stretch/>
        </p:blipFill>
        <p:spPr>
          <a:xfrm>
            <a:off x="0" y="0"/>
            <a:ext cx="12192000" cy="70202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TVT showed…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Pre-existing strabismus – not risk factor</a:t>
            </a:r>
          </a:p>
          <a:p>
            <a:pPr lvl="1"/>
            <a:r>
              <a:rPr lang="en-US" dirty="0"/>
              <a:t>Selection bias?</a:t>
            </a:r>
          </a:p>
          <a:p>
            <a:pPr lvl="1"/>
            <a:r>
              <a:rPr lang="en-US" dirty="0"/>
              <a:t>Suppression?</a:t>
            </a:r>
          </a:p>
          <a:p>
            <a:r>
              <a:rPr lang="en-US" dirty="0"/>
              <a:t>Similar MD on HVF in both diplopic vs non-diplopic patients</a:t>
            </a:r>
          </a:p>
          <a:p>
            <a:pPr lvl="1"/>
            <a:r>
              <a:rPr lang="en-US" dirty="0"/>
              <a:t>Sample size is not sufficiently powered</a:t>
            </a:r>
          </a:p>
          <a:p>
            <a:r>
              <a:rPr lang="en-US" dirty="0"/>
              <a:t>Trab/MMC group – no diplopia</a:t>
            </a:r>
          </a:p>
          <a:p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35566" y="6088246"/>
            <a:ext cx="61691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/>
              <a:t>Rauscher FM, Gedde SJ, Schiffman JC, Feuer WJ, Barton K, Lee RK; Tube Versus Trabeculectomy Study Group.  Motility disturbances in the tube versus trabeculectomy study during the first year of follow-up.  Am J Ophthalmol. 2009 Mar;147(3):458-66.</a:t>
            </a:r>
          </a:p>
        </p:txBody>
      </p:sp>
    </p:spTree>
    <p:extLst>
      <p:ext uri="{BB962C8B-B14F-4D97-AF65-F5344CB8AC3E}">
        <p14:creationId xmlns:p14="http://schemas.microsoft.com/office/powerpoint/2010/main" val="13938232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PEI black">
  <a:themeElements>
    <a:clrScheme name="BPEI_GR 1">
      <a:dk1>
        <a:srgbClr val="000000"/>
      </a:dk1>
      <a:lt1>
        <a:srgbClr val="FFFFFF"/>
      </a:lt1>
      <a:dk2>
        <a:srgbClr val="3333FF"/>
      </a:dk2>
      <a:lt2>
        <a:srgbClr val="00FFFF"/>
      </a:lt2>
      <a:accent1>
        <a:srgbClr val="00CCCC"/>
      </a:accent1>
      <a:accent2>
        <a:srgbClr val="CC99FF"/>
      </a:accent2>
      <a:accent3>
        <a:srgbClr val="ADADFF"/>
      </a:accent3>
      <a:accent4>
        <a:srgbClr val="DADADA"/>
      </a:accent4>
      <a:accent5>
        <a:srgbClr val="AAE2E2"/>
      </a:accent5>
      <a:accent6>
        <a:srgbClr val="B98AE7"/>
      </a:accent6>
      <a:hlink>
        <a:srgbClr val="6600CC"/>
      </a:hlink>
      <a:folHlink>
        <a:srgbClr val="6699FF"/>
      </a:folHlink>
    </a:clrScheme>
    <a:fontScheme name="BPEI_G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PEI_GR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CC99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B98AE7"/>
        </a:accent6>
        <a:hlink>
          <a:srgbClr val="6600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PEI_GR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PEI_GR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BPEI black</Template>
  <TotalTime>207</TotalTime>
  <Words>856</Words>
  <Application>Microsoft Office PowerPoint</Application>
  <PresentationFormat>Widescreen</PresentationFormat>
  <Paragraphs>150</Paragraphs>
  <Slides>26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MS PGothic</vt:lpstr>
      <vt:lpstr>Arial</vt:lpstr>
      <vt:lpstr>Calibri</vt:lpstr>
      <vt:lpstr>Times New Roman</vt:lpstr>
      <vt:lpstr>Wingdings</vt:lpstr>
      <vt:lpstr>BPEI black</vt:lpstr>
      <vt:lpstr>Office Theme</vt:lpstr>
      <vt:lpstr>PowerPoint Presentation</vt:lpstr>
      <vt:lpstr>PowerPoint Presentation</vt:lpstr>
      <vt:lpstr>PowerPoint Presentation</vt:lpstr>
      <vt:lpstr>Goals</vt:lpstr>
      <vt:lpstr>Semantics</vt:lpstr>
      <vt:lpstr>New onset, persistent diplopia after glaucoma implant</vt:lpstr>
      <vt:lpstr>Pattern</vt:lpstr>
      <vt:lpstr>Timing</vt:lpstr>
      <vt:lpstr>What TVT showed…</vt:lpstr>
      <vt:lpstr>My observations</vt:lpstr>
      <vt:lpstr>Proposed mechanism</vt:lpstr>
      <vt:lpstr>Treatment goal</vt:lpstr>
      <vt:lpstr>Single binocular vision</vt:lpstr>
      <vt:lpstr>Elimination of diplopia</vt:lpstr>
      <vt:lpstr>Surgical approach</vt:lpstr>
      <vt:lpstr>Case</vt:lpstr>
      <vt:lpstr>PowerPoint Presentation</vt:lpstr>
      <vt:lpstr>PowerPoint Presentation</vt:lpstr>
      <vt:lpstr>Clinical course</vt:lpstr>
      <vt:lpstr>PowerPoint Presentation</vt:lpstr>
      <vt:lpstr>PowerPoint Presentation</vt:lpstr>
      <vt:lpstr>PowerPoint Presentation</vt:lpstr>
      <vt:lpstr>Course</vt:lpstr>
      <vt:lpstr>PowerPoint Presentation</vt:lpstr>
      <vt:lpstr>Summary</vt:lpstr>
      <vt:lpstr>PowerPoint Presentation</vt:lpstr>
    </vt:vector>
  </TitlesOfParts>
  <Company>Univeristy of Miami - Miller School of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Binocular Disturbance after Glaucoma Drainage Device Implantation</dc:title>
  <dc:creator>Administrator</dc:creator>
  <cp:lastModifiedBy>Chang, Ta Chen</cp:lastModifiedBy>
  <cp:revision>22</cp:revision>
  <dcterms:created xsi:type="dcterms:W3CDTF">2016-05-16T10:52:39Z</dcterms:created>
  <dcterms:modified xsi:type="dcterms:W3CDTF">2026-01-02T17:16:02Z</dcterms:modified>
</cp:coreProperties>
</file>